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4" r:id="rId2"/>
  </p:sldMasterIdLst>
  <p:notesMasterIdLst>
    <p:notesMasterId r:id="rId37"/>
  </p:notesMasterIdLst>
  <p:handoutMasterIdLst>
    <p:handoutMasterId r:id="rId38"/>
  </p:handoutMasterIdLst>
  <p:sldIdLst>
    <p:sldId id="329" r:id="rId3"/>
    <p:sldId id="330" r:id="rId4"/>
    <p:sldId id="331" r:id="rId5"/>
    <p:sldId id="332" r:id="rId6"/>
    <p:sldId id="333" r:id="rId7"/>
    <p:sldId id="334" r:id="rId8"/>
    <p:sldId id="335" r:id="rId9"/>
    <p:sldId id="336" r:id="rId10"/>
    <p:sldId id="337" r:id="rId11"/>
    <p:sldId id="338" r:id="rId12"/>
    <p:sldId id="340" r:id="rId13"/>
    <p:sldId id="339"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800080"/>
    <a:srgbClr val="0000FF"/>
    <a:srgbClr val="FFFF99"/>
    <a:srgbClr val="FFFF66"/>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4229" autoAdjust="0"/>
  </p:normalViewPr>
  <p:slideViewPr>
    <p:cSldViewPr>
      <p:cViewPr>
        <p:scale>
          <a:sx n="97" d="100"/>
          <a:sy n="97" d="100"/>
        </p:scale>
        <p:origin x="-1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81" d="100"/>
          <a:sy n="81" d="100"/>
        </p:scale>
        <p:origin x="-402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2"/>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6325" name="Rectangle 5"/>
          <p:cNvSpPr>
            <a:spLocks noGrp="1" noChangeArrowheads="1"/>
          </p:cNvSpPr>
          <p:nvPr>
            <p:ph type="sldNum" sz="quarter" idx="3"/>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9BE5CA9-FBB1-4341-A3B7-A0294454F9D5}" type="slidenum">
              <a:rPr lang="en-GB"/>
              <a:pPr/>
              <a:t>‹#›</a:t>
            </a:fld>
            <a:endParaRPr lang="en-GB"/>
          </a:p>
        </p:txBody>
      </p:sp>
    </p:spTree>
    <p:extLst>
      <p:ext uri="{BB962C8B-B14F-4D97-AF65-F5344CB8AC3E}">
        <p14:creationId xmlns:p14="http://schemas.microsoft.com/office/powerpoint/2010/main" val="22635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4971"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8915" name="Rectangle 3"/>
          <p:cNvSpPr>
            <a:spLocks noGrp="1" noChangeArrowheads="1"/>
          </p:cNvSpPr>
          <p:nvPr>
            <p:ph type="dt" idx="1"/>
          </p:nvPr>
        </p:nvSpPr>
        <p:spPr bwMode="auto">
          <a:xfrm>
            <a:off x="3850530" y="1"/>
            <a:ext cx="2946058" cy="496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05BD68BC-FDED-4695-8718-4C9E92FF66E9}" type="datetime1">
              <a:rPr lang="en-GB" smtClean="0"/>
              <a:pPr/>
              <a:t>01/03/2017</a:t>
            </a:fld>
            <a:endParaRPr lang="en-US"/>
          </a:p>
        </p:txBody>
      </p:sp>
      <p:sp>
        <p:nvSpPr>
          <p:cNvPr id="36868"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42" y="4716024"/>
            <a:ext cx="5438792" cy="4467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8918" name="Rectangle 6"/>
          <p:cNvSpPr>
            <a:spLocks noGrp="1" noChangeArrowheads="1"/>
          </p:cNvSpPr>
          <p:nvPr>
            <p:ph type="ftr" sz="quarter" idx="4"/>
          </p:nvPr>
        </p:nvSpPr>
        <p:spPr bwMode="auto">
          <a:xfrm>
            <a:off x="1" y="9429728"/>
            <a:ext cx="2944971"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8919" name="Rectangle 7"/>
          <p:cNvSpPr>
            <a:spLocks noGrp="1" noChangeArrowheads="1"/>
          </p:cNvSpPr>
          <p:nvPr>
            <p:ph type="sldNum" sz="quarter" idx="5"/>
          </p:nvPr>
        </p:nvSpPr>
        <p:spPr bwMode="auto">
          <a:xfrm>
            <a:off x="3850530" y="9429728"/>
            <a:ext cx="2946058" cy="496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68ABFCA-6A8C-4970-AA96-D3DE343D5ED8}" type="slidenum">
              <a:rPr lang="en-GB"/>
              <a:pPr/>
              <a:t>‹#›</a:t>
            </a:fld>
            <a:endParaRPr lang="en-GB"/>
          </a:p>
        </p:txBody>
      </p:sp>
    </p:spTree>
    <p:extLst>
      <p:ext uri="{BB962C8B-B14F-4D97-AF65-F5344CB8AC3E}">
        <p14:creationId xmlns:p14="http://schemas.microsoft.com/office/powerpoint/2010/main" val="39971341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understandinguncertainty.org/node/213" TargetMode="External"/><Relationship Id="rId3" Type="http://schemas.openxmlformats.org/officeDocument/2006/relationships/hyperlink" Target="http://en.wikipedia.org/wiki/English_people" TargetMode="External"/><Relationship Id="rId7" Type="http://schemas.openxmlformats.org/officeDocument/2006/relationships/hyperlink" Target="http://en.wikipedia.org/wiki/Ottoman_Empir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rimean_War" TargetMode="External"/><Relationship Id="rId5" Type="http://schemas.openxmlformats.org/officeDocument/2006/relationships/hyperlink" Target="http://en.wikipedia.org/wiki/Statistician" TargetMode="External"/><Relationship Id="rId4" Type="http://schemas.openxmlformats.org/officeDocument/2006/relationships/hyperlink" Target="http://en.wikipedia.org/wiki/Nur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74B1EE6-C958-4F3A-9CFA-5F30519D8B0D}" type="slidenum">
              <a:rPr lang="en-GB"/>
              <a:pPr/>
              <a:t>1</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dirty="0" smtClean="0"/>
              <a:t>This session provides some basic pointers that will help you to identify a suitable topic and question for your EP. </a:t>
            </a:r>
          </a:p>
          <a:p>
            <a:pPr eaLnBrk="1" hangingPunct="1"/>
            <a:r>
              <a:rPr lang="en-GB" dirty="0" smtClean="0"/>
              <a:t>Even if you already have a topic in mind, the session will offer you tools to use to refine and focus your theme and the questions you ask – it may also lead you to develop ideas you hadn’t considered yet. </a:t>
            </a:r>
          </a:p>
          <a:p>
            <a:pPr eaLnBrk="1" hangingPunct="1"/>
            <a:endParaRPr lang="en-GB" dirty="0" smtClean="0"/>
          </a:p>
          <a:p>
            <a:pPr eaLnBrk="1" hangingPunct="1"/>
            <a:r>
              <a:rPr lang="en-GB" dirty="0" smtClean="0"/>
              <a:t>It’s crucial to put some time and energy into this choice in order that you can make the most of project, and hopefully avoid regretting your choice when it’s too late and you’re most of the way through. </a:t>
            </a:r>
          </a:p>
          <a:p>
            <a:pPr eaLnBrk="1" hangingPunct="1"/>
            <a:endParaRPr lang="en-GB" dirty="0" smtClean="0"/>
          </a:p>
          <a:p>
            <a:pPr eaLnBrk="1" hangingPunct="1"/>
            <a:r>
              <a:rPr lang="en-GB" dirty="0" smtClean="0"/>
              <a:t>You may need to revisit some of the activities after the session, or take more time away to reflect or discuss your ideas with friends or teachers – so don’t feel that you need to have reached any final decisions over the next 40 or so minutes </a:t>
            </a:r>
          </a:p>
          <a:p>
            <a:pPr lvl="1" eaLnBrk="1" hangingPunct="1">
              <a:buFontTx/>
              <a:buChar char="•"/>
            </a:pPr>
            <a:endParaRPr lang="en-US" dirty="0" smtClean="0"/>
          </a:p>
          <a:p>
            <a:pPr eaLnBrk="1" hangingPunct="1">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The distribution of the data is now not only in a different place on the x-axis but the spread of the data is different too. That means there is more variability about the red group than the black group.</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12</a:t>
            </a:fld>
            <a:endParaRPr lang="en-GB"/>
          </a:p>
        </p:txBody>
      </p:sp>
    </p:spTree>
    <p:extLst>
      <p:ext uri="{BB962C8B-B14F-4D97-AF65-F5344CB8AC3E}">
        <p14:creationId xmlns:p14="http://schemas.microsoft.com/office/powerpoint/2010/main" val="221940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Key point is don’t just rush into plotting the figure without thinking first. It can be too easy to simply use Excel without making an active decision what the best thing to do is and why.</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13</a:t>
            </a:fld>
            <a:endParaRPr lang="en-GB"/>
          </a:p>
        </p:txBody>
      </p:sp>
    </p:spTree>
    <p:extLst>
      <p:ext uri="{BB962C8B-B14F-4D97-AF65-F5344CB8AC3E}">
        <p14:creationId xmlns:p14="http://schemas.microsoft.com/office/powerpoint/2010/main" val="249911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Figures should fit into the story that you’re trying to make with the work and not be cumbersome or a distraction.</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14</a:t>
            </a:fld>
            <a:endParaRPr lang="en-GB"/>
          </a:p>
        </p:txBody>
      </p:sp>
    </p:spTree>
    <p:extLst>
      <p:ext uri="{BB962C8B-B14F-4D97-AF65-F5344CB8AC3E}">
        <p14:creationId xmlns:p14="http://schemas.microsoft.com/office/powerpoint/2010/main" val="235824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Obviously we’re not talking about dining tables,</a:t>
            </a:r>
            <a:r>
              <a:rPr lang="en-GB" baseline="0" dirty="0" smtClean="0"/>
              <a:t> but over the next few slides we are going to discuss how to present data in tables</a:t>
            </a:r>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15</a:t>
            </a:fld>
            <a:endParaRPr lang="en-GB"/>
          </a:p>
        </p:txBody>
      </p:sp>
    </p:spTree>
    <p:extLst>
      <p:ext uri="{BB962C8B-B14F-4D97-AF65-F5344CB8AC3E}">
        <p14:creationId xmlns:p14="http://schemas.microsoft.com/office/powerpoint/2010/main" val="323375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Consistent formatting is really important with tables.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Table 1 present lots of years and population numbers to a high degree of accuracy. Is this necessary to get the main message across? Is this in fact obscuring the message? Table 2 present fewer results and to 1 decimal place. However, the main trend is now clear through time without including unnecessary detail.</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16</a:t>
            </a:fld>
            <a:endParaRPr lang="en-GB"/>
          </a:p>
        </p:txBody>
      </p:sp>
    </p:spTree>
    <p:extLst>
      <p:ext uri="{BB962C8B-B14F-4D97-AF65-F5344CB8AC3E}">
        <p14:creationId xmlns:p14="http://schemas.microsoft.com/office/powerpoint/2010/main" val="400119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We’ll show 5 different representations of the same data. The idea is to discuss what the pros and cons of each approach is and why.</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19</a:t>
            </a:fld>
            <a:endParaRPr lang="en-GB"/>
          </a:p>
        </p:txBody>
      </p:sp>
    </p:spTree>
    <p:extLst>
      <p:ext uri="{BB962C8B-B14F-4D97-AF65-F5344CB8AC3E}">
        <p14:creationId xmlns:p14="http://schemas.microsoft.com/office/powerpoint/2010/main" val="49077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Diagram</a:t>
            </a:r>
          </a:p>
          <a:p>
            <a:r>
              <a:rPr lang="en-GB" dirty="0" smtClean="0">
                <a:ea typeface="ＭＳ Ｐゴシック" pitchFamily="34" charset="-128"/>
              </a:rPr>
              <a:t>Normally 3D is to be avoided!</a:t>
            </a:r>
          </a:p>
          <a:p>
            <a:r>
              <a:rPr lang="en-GB" dirty="0" smtClean="0">
                <a:ea typeface="ＭＳ Ｐゴシック" pitchFamily="34" charset="-128"/>
              </a:rPr>
              <a:t>Why?</a:t>
            </a:r>
          </a:p>
          <a:p>
            <a:endParaRPr lang="en-GB" dirty="0" smtClean="0"/>
          </a:p>
          <a:p>
            <a:r>
              <a:rPr lang="en-GB" dirty="0" smtClean="0"/>
              <a:t>Second</a:t>
            </a:r>
            <a:r>
              <a:rPr lang="en-GB" baseline="0" dirty="0" smtClean="0"/>
              <a:t> Diagram</a:t>
            </a:r>
          </a:p>
          <a:p>
            <a:endParaRPr lang="en-GB" baseline="0" dirty="0" smtClean="0"/>
          </a:p>
          <a:p>
            <a:r>
              <a:rPr lang="en-GB" dirty="0" smtClean="0">
                <a:ea typeface="ＭＳ Ｐゴシック" pitchFamily="34" charset="-128"/>
              </a:rPr>
              <a:t>This is the same data in a 2D format. Do the sizes of the area appear the same as in the 3D plot?</a:t>
            </a:r>
          </a:p>
          <a:p>
            <a:r>
              <a:rPr lang="en-GB" dirty="0" smtClean="0">
                <a:ea typeface="ＭＳ Ｐゴシック" pitchFamily="34" charset="-128"/>
              </a:rPr>
              <a:t>How easy is it to compare the area of different shapes?</a:t>
            </a:r>
          </a:p>
          <a:p>
            <a:r>
              <a:rPr lang="en-GB" dirty="0" smtClean="0">
                <a:ea typeface="ＭＳ Ｐゴシック" pitchFamily="34" charset="-128"/>
              </a:rPr>
              <a:t>e.g. how much bigger is the green area to the blue area?</a:t>
            </a:r>
          </a:p>
          <a:p>
            <a:endParaRPr lang="en-GB" dirty="0" smtClean="0"/>
          </a:p>
          <a:p>
            <a:r>
              <a:rPr lang="en-GB" dirty="0" smtClean="0"/>
              <a:t>Third</a:t>
            </a:r>
            <a:r>
              <a:rPr lang="en-GB" baseline="0" dirty="0" smtClean="0"/>
              <a:t> Diagram</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This is much clearer (if not a little less exciting) than the 3D pyramid.</a:t>
            </a:r>
          </a:p>
          <a:p>
            <a:endParaRPr lang="en-GB" dirty="0" smtClean="0"/>
          </a:p>
          <a:p>
            <a:r>
              <a:rPr lang="en-GB" dirty="0" smtClean="0"/>
              <a:t>Fourth</a:t>
            </a:r>
            <a:r>
              <a:rPr lang="en-GB" baseline="0" dirty="0" smtClean="0"/>
              <a:t> Diagram</a:t>
            </a:r>
          </a:p>
          <a:p>
            <a:endParaRPr lang="en-GB" baseline="0" dirty="0" smtClean="0"/>
          </a:p>
          <a:p>
            <a:r>
              <a:rPr lang="en-GB" dirty="0" smtClean="0">
                <a:ea typeface="ＭＳ Ｐゴシック" pitchFamily="34" charset="-128"/>
              </a:rPr>
              <a:t>The human eye normally reads things from left to right so putting on the side may be more natural.</a:t>
            </a:r>
          </a:p>
          <a:p>
            <a:r>
              <a:rPr lang="en-GB" dirty="0" smtClean="0">
                <a:ea typeface="ＭＳ Ｐゴシック" pitchFamily="34" charset="-128"/>
              </a:rPr>
              <a:t>Placing the bars side-by-side also makes it easier to compare.</a:t>
            </a:r>
          </a:p>
          <a:p>
            <a:endParaRPr lang="en-GB" dirty="0" smtClean="0"/>
          </a:p>
          <a:p>
            <a:r>
              <a:rPr lang="en-GB" dirty="0" smtClean="0"/>
              <a:t>Fifth Diagram</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Finally, we can include more information in a line graphs. If we want to show change with respect to time this is a common representation.</a:t>
            </a:r>
          </a:p>
          <a:p>
            <a:endParaRPr lang="en-GB" dirty="0" smtClean="0"/>
          </a:p>
        </p:txBody>
      </p:sp>
      <p:sp>
        <p:nvSpPr>
          <p:cNvPr id="4" name="Slide Number Placeholder 3"/>
          <p:cNvSpPr>
            <a:spLocks noGrp="1"/>
          </p:cNvSpPr>
          <p:nvPr>
            <p:ph type="sldNum" sz="quarter" idx="10"/>
          </p:nvPr>
        </p:nvSpPr>
        <p:spPr/>
        <p:txBody>
          <a:bodyPr/>
          <a:lstStyle/>
          <a:p>
            <a:fld id="{D68ABFCA-6A8C-4970-AA96-D3DE343D5ED8}" type="slidenum">
              <a:rPr lang="en-GB" smtClean="0"/>
              <a:pPr/>
              <a:t>20</a:t>
            </a:fld>
            <a:endParaRPr lang="en-GB"/>
          </a:p>
        </p:txBody>
      </p:sp>
    </p:spTree>
    <p:extLst>
      <p:ext uri="{BB962C8B-B14F-4D97-AF65-F5344CB8AC3E}">
        <p14:creationId xmlns:p14="http://schemas.microsoft.com/office/powerpoint/2010/main" val="416525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1</a:t>
            </a:r>
          </a:p>
          <a:p>
            <a:pPr eaLnBrk="1" hangingPunct="1"/>
            <a:r>
              <a:rPr lang="en-GB" dirty="0" smtClean="0">
                <a:ea typeface="ＭＳ Ｐゴシック" pitchFamily="34" charset="-128"/>
              </a:rPr>
              <a:t>Think about the problems with the 3D bar chart. Do these apply for this?</a:t>
            </a:r>
          </a:p>
          <a:p>
            <a:pPr eaLnBrk="1" hangingPunct="1"/>
            <a:endParaRPr lang="en-GB" dirty="0" smtClean="0">
              <a:ea typeface="ＭＳ Ｐゴシック" pitchFamily="34" charset="-128"/>
            </a:endParaRPr>
          </a:p>
          <a:p>
            <a:pPr eaLnBrk="1" hangingPunct="1"/>
            <a:r>
              <a:rPr lang="en-GB" dirty="0" smtClean="0">
                <a:ea typeface="ＭＳ Ｐゴシック" pitchFamily="34" charset="-128"/>
              </a:rPr>
              <a:t>The numbering is deceptive. The numbers from 1 to 6 do not correspond to the size of the areas but rather the degree of severity.</a:t>
            </a:r>
          </a:p>
          <a:p>
            <a:pPr eaLnBrk="1" hangingPunct="1"/>
            <a:r>
              <a:rPr lang="en-GB" dirty="0" smtClean="0">
                <a:ea typeface="ＭＳ Ｐゴシック" pitchFamily="34" charset="-128"/>
              </a:rPr>
              <a:t>The size of the segments do not go from largest to smallest.</a:t>
            </a:r>
          </a:p>
          <a:p>
            <a:pPr eaLnBrk="1" hangingPunct="1"/>
            <a:r>
              <a:rPr lang="en-GB" dirty="0" smtClean="0">
                <a:ea typeface="ＭＳ Ｐゴシック" pitchFamily="34" charset="-128"/>
              </a:rPr>
              <a:t>There is no indication of the values of the categories.</a:t>
            </a:r>
          </a:p>
          <a:p>
            <a:pPr eaLnBrk="1" hangingPunct="1"/>
            <a:r>
              <a:rPr lang="en-GB" dirty="0" smtClean="0">
                <a:ea typeface="ＭＳ Ｐゴシック" pitchFamily="34" charset="-128"/>
              </a:rPr>
              <a:t>Two of the colours used are very similar.</a:t>
            </a:r>
          </a:p>
          <a:p>
            <a:endParaRPr lang="en-GB" dirty="0" smtClean="0"/>
          </a:p>
          <a:p>
            <a:r>
              <a:rPr lang="en-GB" dirty="0" smtClean="0"/>
              <a:t>Example 2</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This is an example of an improved representation of the data.</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23</a:t>
            </a:fld>
            <a:endParaRPr lang="en-GB"/>
          </a:p>
        </p:txBody>
      </p:sp>
    </p:spTree>
    <p:extLst>
      <p:ext uri="{BB962C8B-B14F-4D97-AF65-F5344CB8AC3E}">
        <p14:creationId xmlns:p14="http://schemas.microsoft.com/office/powerpoint/2010/main" val="1658136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Graphs A and B show the same data. Which is better?</a:t>
            </a:r>
          </a:p>
          <a:p>
            <a:r>
              <a:rPr lang="en-GB" dirty="0" smtClean="0">
                <a:ea typeface="ＭＳ Ｐゴシック" pitchFamily="34" charset="-128"/>
              </a:rPr>
              <a:t>Neither graph gives a y-axis scale or label.</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24</a:t>
            </a:fld>
            <a:endParaRPr lang="en-GB"/>
          </a:p>
        </p:txBody>
      </p:sp>
    </p:spTree>
    <p:extLst>
      <p:ext uri="{BB962C8B-B14F-4D97-AF65-F5344CB8AC3E}">
        <p14:creationId xmlns:p14="http://schemas.microsoft.com/office/powerpoint/2010/main" val="211289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Some of the same principles we have used to critique the other graphs apply to these.</a:t>
            </a:r>
          </a:p>
          <a:p>
            <a:r>
              <a:rPr lang="en-GB" dirty="0" smtClean="0">
                <a:ea typeface="ＭＳ Ｐゴシック" pitchFamily="34" charset="-128"/>
              </a:rPr>
              <a:t>Which is the best graph?</a:t>
            </a:r>
          </a:p>
          <a:p>
            <a:endParaRPr lang="en-GB" dirty="0" smtClean="0"/>
          </a:p>
        </p:txBody>
      </p:sp>
      <p:sp>
        <p:nvSpPr>
          <p:cNvPr id="4" name="Slide Number Placeholder 3"/>
          <p:cNvSpPr>
            <a:spLocks noGrp="1"/>
          </p:cNvSpPr>
          <p:nvPr>
            <p:ph type="sldNum" sz="quarter" idx="10"/>
          </p:nvPr>
        </p:nvSpPr>
        <p:spPr/>
        <p:txBody>
          <a:bodyPr/>
          <a:lstStyle/>
          <a:p>
            <a:fld id="{D68ABFCA-6A8C-4970-AA96-D3DE343D5ED8}" type="slidenum">
              <a:rPr lang="en-GB" smtClean="0"/>
              <a:pPr/>
              <a:t>26</a:t>
            </a:fld>
            <a:endParaRPr lang="en-GB"/>
          </a:p>
        </p:txBody>
      </p:sp>
    </p:spTree>
    <p:extLst>
      <p:ext uri="{BB962C8B-B14F-4D97-AF65-F5344CB8AC3E}">
        <p14:creationId xmlns:p14="http://schemas.microsoft.com/office/powerpoint/2010/main" val="15952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ea typeface="ＭＳ Ｐゴシック" pitchFamily="34" charset="-128"/>
              </a:rPr>
              <a:t>This isn’t just help for the EPQ but is useful for any data presentation large or small.</a:t>
            </a:r>
          </a:p>
          <a:p>
            <a:pPr eaLnBrk="1" hangingPunct="1"/>
            <a:r>
              <a:rPr lang="en-GB" dirty="0" smtClean="0">
                <a:ea typeface="ＭＳ Ｐゴシック" pitchFamily="34" charset="-128"/>
              </a:rPr>
              <a:t>Data is everywhere and being able to handle and manage it is increasingly important.</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a:t>
            </a:fld>
            <a:endParaRPr lang="en-GB"/>
          </a:p>
        </p:txBody>
      </p:sp>
    </p:spTree>
    <p:extLst>
      <p:ext uri="{BB962C8B-B14F-4D97-AF65-F5344CB8AC3E}">
        <p14:creationId xmlns:p14="http://schemas.microsoft.com/office/powerpoint/2010/main" val="377041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EXERCISE: There’s a hand-out available to go with this exercise</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28</a:t>
            </a:fld>
            <a:endParaRPr lang="en-GB"/>
          </a:p>
        </p:txBody>
      </p:sp>
    </p:spTree>
    <p:extLst>
      <p:ext uri="{BB962C8B-B14F-4D97-AF65-F5344CB8AC3E}">
        <p14:creationId xmlns:p14="http://schemas.microsoft.com/office/powerpoint/2010/main" val="10570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Classic example of the positive effect of well presented statistics in a novel way</a:t>
            </a:r>
          </a:p>
          <a:p>
            <a:endParaRPr lang="en-GB" dirty="0" smtClean="0">
              <a:ea typeface="ＭＳ Ｐゴシック" pitchFamily="34" charset="-128"/>
            </a:endParaRPr>
          </a:p>
          <a:p>
            <a:r>
              <a:rPr lang="en-GB" dirty="0" smtClean="0">
                <a:ea typeface="ＭＳ Ｐゴシック" pitchFamily="34" charset="-128"/>
              </a:rPr>
              <a:t>celebrated </a:t>
            </a:r>
            <a:r>
              <a:rPr lang="en-GB" dirty="0" smtClean="0">
                <a:ea typeface="ＭＳ Ｐゴシック" pitchFamily="34" charset="-128"/>
                <a:hlinkClick r:id="rId3" action="ppaction://hlinkfile" tooltip="English people"/>
              </a:rPr>
              <a:t>English</a:t>
            </a:r>
            <a:r>
              <a:rPr lang="en-GB" dirty="0" smtClean="0">
                <a:ea typeface="ＭＳ Ｐゴシック" pitchFamily="34" charset="-128"/>
              </a:rPr>
              <a:t> </a:t>
            </a:r>
            <a:r>
              <a:rPr lang="en-GB" dirty="0" smtClean="0">
                <a:ea typeface="ＭＳ Ｐゴシック" pitchFamily="34" charset="-128"/>
                <a:hlinkClick r:id="rId4" action="ppaction://hlinkfile" tooltip="Nurse"/>
              </a:rPr>
              <a:t>nurse</a:t>
            </a:r>
            <a:r>
              <a:rPr lang="en-GB" dirty="0" smtClean="0">
                <a:ea typeface="ＭＳ Ｐゴシック" pitchFamily="34" charset="-128"/>
              </a:rPr>
              <a:t>, writer and </a:t>
            </a:r>
            <a:r>
              <a:rPr lang="en-GB" dirty="0" smtClean="0">
                <a:ea typeface="ＭＳ Ｐゴシック" pitchFamily="34" charset="-128"/>
                <a:hlinkClick r:id="rId5" action="ppaction://hlinkfile" tooltip="Statistician"/>
              </a:rPr>
              <a:t>statistician</a:t>
            </a:r>
            <a:endParaRPr lang="en-GB" dirty="0" smtClean="0">
              <a:ea typeface="ＭＳ Ｐゴシック" pitchFamily="34" charset="-128"/>
            </a:endParaRPr>
          </a:p>
          <a:p>
            <a:r>
              <a:rPr lang="en-GB" dirty="0" smtClean="0">
                <a:ea typeface="ＭＳ Ｐゴシック" pitchFamily="34" charset="-128"/>
              </a:rPr>
              <a:t>Florence Nightingale's most famous contribution came during the </a:t>
            </a:r>
            <a:r>
              <a:rPr lang="en-GB" dirty="0" smtClean="0">
                <a:ea typeface="ＭＳ Ｐゴシック" pitchFamily="34" charset="-128"/>
                <a:hlinkClick r:id="rId6" action="ppaction://hlinkfile" tooltip="Crimean War"/>
              </a:rPr>
              <a:t>Crimean War</a:t>
            </a:r>
            <a:r>
              <a:rPr lang="en-GB" dirty="0" smtClean="0">
                <a:ea typeface="ＭＳ Ｐゴシック" pitchFamily="34" charset="-128"/>
              </a:rPr>
              <a:t>, which became her central focus when reports began to filter back to Britain about the horrific conditions for the wounded. On 21 October 1854, she and a staff of 38 women volunteer nurses, trained by Nightingale were sent to the </a:t>
            </a:r>
            <a:r>
              <a:rPr lang="en-GB" dirty="0" smtClean="0">
                <a:ea typeface="ＭＳ Ｐゴシック" pitchFamily="34" charset="-128"/>
                <a:hlinkClick r:id="rId7" action="ppaction://hlinkfile" tooltip="Ottoman Empire"/>
              </a:rPr>
              <a:t>Ottoman Empire</a:t>
            </a:r>
            <a:endParaRPr lang="en-GB" dirty="0" smtClean="0">
              <a:ea typeface="ＭＳ Ｐゴシック" pitchFamily="34" charset="-128"/>
            </a:endParaRPr>
          </a:p>
          <a:p>
            <a:endParaRPr lang="en-GB" dirty="0" smtClean="0">
              <a:ea typeface="ＭＳ Ｐゴシック" pitchFamily="34" charset="-128"/>
            </a:endParaRPr>
          </a:p>
          <a:p>
            <a:r>
              <a:rPr lang="en-GB" dirty="0" smtClean="0">
                <a:ea typeface="ＭＳ Ｐゴシック" pitchFamily="34" charset="-128"/>
              </a:rPr>
              <a:t>Florence Nightingale is well known for her selfless nursing of the sick, and her pioneering reform of healthcare. Less well known is that she was also an accomplished statistician! We take a look at some of her finest work. </a:t>
            </a:r>
          </a:p>
          <a:p>
            <a:r>
              <a:rPr lang="en-GB" dirty="0" smtClean="0">
                <a:ea typeface="ＭＳ Ｐゴシック" pitchFamily="34" charset="-128"/>
              </a:rPr>
              <a:t>Florence Nightingale was one of the first to work with </a:t>
            </a:r>
            <a:r>
              <a:rPr lang="en-GB" b="1" i="1" dirty="0" smtClean="0">
                <a:ea typeface="ＭＳ Ｐゴシック" pitchFamily="34" charset="-128"/>
              </a:rPr>
              <a:t>polar area charts</a:t>
            </a:r>
            <a:r>
              <a:rPr lang="en-GB" b="1" dirty="0" smtClean="0">
                <a:ea typeface="ＭＳ Ｐゴシック" pitchFamily="34" charset="-128"/>
              </a:rPr>
              <a:t>, or </a:t>
            </a:r>
            <a:r>
              <a:rPr lang="en-GB" b="1" i="1" dirty="0" smtClean="0">
                <a:ea typeface="ＭＳ Ｐゴシック" pitchFamily="34" charset="-128"/>
              </a:rPr>
              <a:t>coxcombs</a:t>
            </a:r>
            <a:r>
              <a:rPr lang="en-GB" dirty="0" smtClean="0">
                <a:ea typeface="ＭＳ Ｐゴシック" pitchFamily="34" charset="-128"/>
              </a:rPr>
              <a:t>, as they are often called.</a:t>
            </a:r>
          </a:p>
          <a:p>
            <a:r>
              <a:rPr lang="en-GB" dirty="0" smtClean="0">
                <a:ea typeface="ＭＳ Ｐゴシック" pitchFamily="34" charset="-128"/>
              </a:rPr>
              <a:t>These graphs are similar to pie charts. The difference is that in a pie chart the wedges each have the same radius, but their angles differ, whereas in a coxcomb, the wedges each have the same angle, but their radii differ. Nightingale used coxcombs to highlight the huge numbers of soldiers who died from diseases during the Crimean War. </a:t>
            </a:r>
          </a:p>
          <a:p>
            <a:r>
              <a:rPr lang="en-GB" dirty="0" smtClean="0">
                <a:ea typeface="ＭＳ Ｐゴシック" pitchFamily="34" charset="-128"/>
                <a:hlinkClick r:id="rId8" action="ppaction://hlinkfile" tooltip="coxcombs"/>
              </a:rPr>
              <a:t>Nightingale's 'Coxcombs'</a:t>
            </a:r>
            <a:endParaRPr lang="en-GB" dirty="0" smtClean="0">
              <a:ea typeface="ＭＳ Ｐゴシック" pitchFamily="34" charset="-128"/>
            </a:endParaRPr>
          </a:p>
          <a:p>
            <a:endParaRPr lang="en-GB"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4</a:t>
            </a:fld>
            <a:endParaRPr lang="en-GB"/>
          </a:p>
        </p:txBody>
      </p:sp>
    </p:spTree>
    <p:extLst>
      <p:ext uri="{BB962C8B-B14F-4D97-AF65-F5344CB8AC3E}">
        <p14:creationId xmlns:p14="http://schemas.microsoft.com/office/powerpoint/2010/main" val="191333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Data is the raw material that can be used to tell a story.</a:t>
            </a:r>
          </a:p>
          <a:p>
            <a:r>
              <a:rPr lang="en-GB" dirty="0" smtClean="0">
                <a:ea typeface="ＭＳ Ｐゴシック" pitchFamily="34" charset="-128"/>
              </a:rPr>
              <a:t>An investigation with data is like a murder mystery where there is a truth to be uncover.</a:t>
            </a:r>
          </a:p>
          <a:p>
            <a:r>
              <a:rPr lang="en-GB" dirty="0" smtClean="0">
                <a:ea typeface="ＭＳ Ｐゴシック" pitchFamily="34" charset="-128"/>
              </a:rPr>
              <a:t>Data can come in all different shapes and sizes and must be must be understood properly before it can be used effectively.</a:t>
            </a:r>
          </a:p>
          <a:p>
            <a:pPr marL="0" lvl="1"/>
            <a:r>
              <a:rPr lang="en-GB" sz="2000" dirty="0" smtClean="0">
                <a:ea typeface="ＭＳ Ｐゴシック" pitchFamily="34" charset="-128"/>
              </a:rPr>
              <a:t>Maybe think of da</a:t>
            </a:r>
            <a:r>
              <a:rPr lang="en-GB" dirty="0" smtClean="0">
                <a:ea typeface="ＭＳ Ｐゴシック" pitchFamily="34" charset="-128"/>
              </a:rPr>
              <a:t>ta as a magic eye puzzle where you just have to look at it the right way to uncover the meaning!</a:t>
            </a:r>
          </a:p>
          <a:p>
            <a:endParaRPr lang="en-GB" dirty="0" smtClean="0"/>
          </a:p>
          <a:p>
            <a:r>
              <a:rPr lang="en-GB" dirty="0" smtClean="0">
                <a:ea typeface="ＭＳ Ｐゴシック" pitchFamily="34" charset="-128"/>
              </a:rPr>
              <a:t>How you present the data will depend on the type of data itself and the message that you want to get across.</a:t>
            </a:r>
          </a:p>
          <a:p>
            <a:r>
              <a:rPr lang="en-GB" dirty="0" smtClean="0">
                <a:ea typeface="ＭＳ Ｐゴシック" pitchFamily="34" charset="-128"/>
              </a:rPr>
              <a:t>These are the three most common ways to present data. The reader should be familiar with these already. They may expect things to be </a:t>
            </a:r>
            <a:r>
              <a:rPr lang="en-GB" dirty="0" err="1" smtClean="0">
                <a:ea typeface="ＭＳ Ｐゴシック" pitchFamily="34" charset="-128"/>
              </a:rPr>
              <a:t>preseented</a:t>
            </a:r>
            <a:r>
              <a:rPr lang="en-GB" dirty="0" smtClean="0">
                <a:ea typeface="ＭＳ Ｐゴシック" pitchFamily="34" charset="-128"/>
              </a:rPr>
              <a:t> in a certain way and could misinterpret the results if they are presented differently.</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5</a:t>
            </a:fld>
            <a:endParaRPr lang="en-GB"/>
          </a:p>
        </p:txBody>
      </p:sp>
    </p:spTree>
    <p:extLst>
      <p:ext uri="{BB962C8B-B14F-4D97-AF65-F5344CB8AC3E}">
        <p14:creationId xmlns:p14="http://schemas.microsoft.com/office/powerpoint/2010/main" val="17686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EXERCISE</a:t>
            </a:r>
          </a:p>
          <a:p>
            <a:r>
              <a:rPr lang="en-GB" dirty="0" smtClean="0">
                <a:ea typeface="ＭＳ Ｐゴシック" pitchFamily="34" charset="-128"/>
              </a:rPr>
              <a:t>Constraints on data may be imposed by the particular context. For example, it may just not be possible to measure something very accurately e.g. recalling things from memory or it may not make sense to give a quantitative value at all e.g. happiness </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6</a:t>
            </a:fld>
            <a:endParaRPr lang="en-GB"/>
          </a:p>
        </p:txBody>
      </p:sp>
    </p:spTree>
    <p:extLst>
      <p:ext uri="{BB962C8B-B14F-4D97-AF65-F5344CB8AC3E}">
        <p14:creationId xmlns:p14="http://schemas.microsoft.com/office/powerpoint/2010/main" val="115229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Qualitative data can be observed but not measured. Colours, textures, smells, tastes, appearance, beauty, etc.</a:t>
            </a:r>
          </a:p>
          <a:p>
            <a:r>
              <a:rPr lang="en-GB" dirty="0" smtClean="0">
                <a:ea typeface="ＭＳ Ｐゴシック" pitchFamily="34" charset="-128"/>
              </a:rPr>
              <a:t>This can be more subjective and open to interpretation and an individuals bias.</a:t>
            </a:r>
          </a:p>
          <a:p>
            <a:endParaRPr lang="en-GB" dirty="0" smtClean="0">
              <a:ea typeface="ＭＳ Ｐゴシック" pitchFamily="34" charset="-128"/>
            </a:endParaRPr>
          </a:p>
          <a:p>
            <a:r>
              <a:rPr lang="en-GB" dirty="0" smtClean="0">
                <a:ea typeface="ＭＳ Ｐゴシック" pitchFamily="34" charset="-128"/>
              </a:rPr>
              <a:t>Example: the report is long and heavy and used Arial font</a:t>
            </a:r>
          </a:p>
          <a:p>
            <a:endParaRPr lang="en-GB" dirty="0" smtClean="0">
              <a:ea typeface="ＭＳ Ｐゴシック" pitchFamily="34" charset="-128"/>
            </a:endParaRPr>
          </a:p>
          <a:p>
            <a:r>
              <a:rPr lang="en-GB" dirty="0" smtClean="0">
                <a:ea typeface="ＭＳ Ｐゴシック" pitchFamily="34" charset="-128"/>
              </a:rPr>
              <a:t>Quantitative deals with numbers i.e. things that can be measured. Height, length. Weight, volume, </a:t>
            </a:r>
            <a:r>
              <a:rPr lang="en-GB" dirty="0" err="1" smtClean="0">
                <a:ea typeface="ＭＳ Ｐゴシック" pitchFamily="34" charset="-128"/>
              </a:rPr>
              <a:t>etc</a:t>
            </a:r>
            <a:endParaRPr lang="en-GB" dirty="0" smtClean="0">
              <a:ea typeface="ＭＳ Ｐゴシック" pitchFamily="34" charset="-128"/>
            </a:endParaRPr>
          </a:p>
          <a:p>
            <a:endParaRPr lang="en-GB" dirty="0" smtClean="0">
              <a:ea typeface="ＭＳ Ｐゴシック" pitchFamily="34" charset="-128"/>
            </a:endParaRPr>
          </a:p>
          <a:p>
            <a:r>
              <a:rPr lang="en-GB" dirty="0" smtClean="0">
                <a:ea typeface="ＭＳ Ｐゴシック" pitchFamily="34" charset="-128"/>
              </a:rPr>
              <a:t>Example: the report has 300 pages, is 200g and the height of the letters are 1cm</a:t>
            </a:r>
          </a:p>
          <a:p>
            <a:endParaRPr lang="en-GB" dirty="0" smtClean="0">
              <a:ea typeface="ＭＳ Ｐゴシック" pitchFamily="34" charset="-128"/>
            </a:endParaRPr>
          </a:p>
          <a:p>
            <a:r>
              <a:rPr lang="en-GB" dirty="0" smtClean="0">
                <a:ea typeface="ＭＳ Ｐゴシック" pitchFamily="34" charset="-128"/>
              </a:rPr>
              <a:t>Data is often divided in to discrete and continuous. In fact most things are discrete because of the accuracy that they can be measured to.</a:t>
            </a:r>
          </a:p>
          <a:p>
            <a:endParaRPr lang="en-GB" dirty="0" smtClean="0">
              <a:ea typeface="ＭＳ Ｐゴシック" pitchFamily="34" charset="-128"/>
            </a:endParaRPr>
          </a:p>
          <a:p>
            <a:r>
              <a:rPr lang="en-GB" dirty="0" smtClean="0">
                <a:ea typeface="ＭＳ Ｐゴシック" pitchFamily="34" charset="-128"/>
              </a:rPr>
              <a:t>Categorical data doesn’t have a natural ordering to it e.g. which is “better2 men or women?!</a:t>
            </a:r>
          </a:p>
          <a:p>
            <a:r>
              <a:rPr lang="en-GB" dirty="0" smtClean="0">
                <a:ea typeface="ＭＳ Ｐゴシック" pitchFamily="34" charset="-128"/>
              </a:rPr>
              <a:t>Ordinal data is like categorical data but it does have an order</a:t>
            </a:r>
          </a:p>
          <a:p>
            <a:pPr marL="0" lvl="1"/>
            <a:r>
              <a:rPr lang="en-GB" dirty="0" smtClean="0">
                <a:ea typeface="ＭＳ Ｐゴシック" pitchFamily="34" charset="-128"/>
              </a:rPr>
              <a:t>The integers are whole numbers and include the natural numbers (the positive integers)</a:t>
            </a:r>
          </a:p>
          <a:p>
            <a:pPr marL="0" lvl="1"/>
            <a:endParaRPr lang="en-GB" dirty="0" smtClean="0">
              <a:ea typeface="ＭＳ Ｐゴシック" pitchFamily="34" charset="-128"/>
            </a:endParaRPr>
          </a:p>
          <a:p>
            <a:pPr marL="0" lvl="1"/>
            <a:r>
              <a:rPr lang="en-GB" dirty="0" smtClean="0">
                <a:ea typeface="ＭＳ Ｐゴシック" pitchFamily="34" charset="-128"/>
              </a:rPr>
              <a:t>Haven’t mentioned complex/imaginary numbers since its unlikely they’ll be using these!</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7</a:t>
            </a:fld>
            <a:endParaRPr lang="en-GB"/>
          </a:p>
        </p:txBody>
      </p:sp>
    </p:spTree>
    <p:extLst>
      <p:ext uri="{BB962C8B-B14F-4D97-AF65-F5344CB8AC3E}">
        <p14:creationId xmlns:p14="http://schemas.microsoft.com/office/powerpoint/2010/main" val="55107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ea typeface="ＭＳ Ｐゴシック" pitchFamily="34" charset="-128"/>
              </a:rPr>
              <a:t>Skewness</a:t>
            </a:r>
            <a:r>
              <a:rPr lang="en-GB" dirty="0" smtClean="0">
                <a:ea typeface="ＭＳ Ｐゴシック" pitchFamily="34" charset="-128"/>
              </a:rPr>
              <a:t> is how lob-sided the distribution is, so are most people around a low value and then there are just a few people with much higher values, say.</a:t>
            </a:r>
          </a:p>
          <a:p>
            <a:r>
              <a:rPr lang="en-GB" dirty="0" smtClean="0">
                <a:ea typeface="ＭＳ Ｐゴシック" pitchFamily="34" charset="-128"/>
              </a:rPr>
              <a:t>As well as </a:t>
            </a:r>
            <a:r>
              <a:rPr lang="en-GB" dirty="0" err="1" smtClean="0">
                <a:ea typeface="ＭＳ Ｐゴシック" pitchFamily="34" charset="-128"/>
              </a:rPr>
              <a:t>skewness</a:t>
            </a:r>
            <a:r>
              <a:rPr lang="en-GB" dirty="0" smtClean="0">
                <a:ea typeface="ＭＳ Ｐゴシック" pitchFamily="34" charset="-128"/>
              </a:rPr>
              <a:t> could mention kurtosis which is how non-</a:t>
            </a:r>
            <a:r>
              <a:rPr lang="en-GB" dirty="0" err="1" smtClean="0">
                <a:ea typeface="ＭＳ Ｐゴシック" pitchFamily="34" charset="-128"/>
              </a:rPr>
              <a:t>bellshaped</a:t>
            </a:r>
            <a:r>
              <a:rPr lang="en-GB" dirty="0" smtClean="0">
                <a:ea typeface="ＭＳ Ｐゴシック" pitchFamily="34" charset="-128"/>
              </a:rPr>
              <a:t> the distribution is so how much unlike the standard normal distribution.</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9</a:t>
            </a:fld>
            <a:endParaRPr lang="en-GB"/>
          </a:p>
        </p:txBody>
      </p:sp>
    </p:spTree>
    <p:extLst>
      <p:ext uri="{BB962C8B-B14F-4D97-AF65-F5344CB8AC3E}">
        <p14:creationId xmlns:p14="http://schemas.microsoft.com/office/powerpoint/2010/main" val="316957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The two distributions of the data are the same except for their location on the x-axis. That is, the spread and shape are identical but one set of values is more likely to be larger than the other. This could be girl and boy heights at 14 years old for example.</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10</a:t>
            </a:fld>
            <a:endParaRPr lang="en-GB"/>
          </a:p>
        </p:txBody>
      </p:sp>
    </p:spTree>
    <p:extLst>
      <p:ext uri="{BB962C8B-B14F-4D97-AF65-F5344CB8AC3E}">
        <p14:creationId xmlns:p14="http://schemas.microsoft.com/office/powerpoint/2010/main" val="424022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The distribution of the data is now not only in a different place on the x-axis but the spread of the data is different too. That means there is more variability about the red group than the black group.</a:t>
            </a:r>
          </a:p>
          <a:p>
            <a:endParaRPr lang="en-GB" dirty="0"/>
          </a:p>
        </p:txBody>
      </p:sp>
      <p:sp>
        <p:nvSpPr>
          <p:cNvPr id="4" name="Slide Number Placeholder 3"/>
          <p:cNvSpPr>
            <a:spLocks noGrp="1"/>
          </p:cNvSpPr>
          <p:nvPr>
            <p:ph type="sldNum" sz="quarter" idx="10"/>
          </p:nvPr>
        </p:nvSpPr>
        <p:spPr/>
        <p:txBody>
          <a:bodyPr/>
          <a:lstStyle/>
          <a:p>
            <a:fld id="{D68ABFCA-6A8C-4970-AA96-D3DE343D5ED8}" type="slidenum">
              <a:rPr lang="en-GB" smtClean="0"/>
              <a:pPr/>
              <a:t>11</a:t>
            </a:fld>
            <a:endParaRPr lang="en-GB"/>
          </a:p>
        </p:txBody>
      </p:sp>
    </p:spTree>
    <p:extLst>
      <p:ext uri="{BB962C8B-B14F-4D97-AF65-F5344CB8AC3E}">
        <p14:creationId xmlns:p14="http://schemas.microsoft.com/office/powerpoint/2010/main" val="221940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1561CA9-04A8-4BD7-B627-E83BAC5224B7}" type="slidenum">
              <a:rPr lang="en-US"/>
              <a:pPr/>
              <a:t>‹#›</a:t>
            </a:fld>
            <a:endParaRPr lang="en-US"/>
          </a:p>
        </p:txBody>
      </p:sp>
      <p:pic>
        <p:nvPicPr>
          <p:cNvPr id="8"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6148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80479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3681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57517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09963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r>
              <a:rPr lang="en-US" dirty="0" smtClean="0"/>
              <a:t> </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DDCCB6B-980D-4BAE-BF17-F852895AEBD1}" type="slidenum">
              <a:rPr lang="en-US"/>
              <a:pPr/>
              <a:t>‹#›</a:t>
            </a:fld>
            <a:endParaRPr lang="en-US"/>
          </a:p>
        </p:txBody>
      </p:sp>
      <p:pic>
        <p:nvPicPr>
          <p:cNvPr id="9"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8313" y="6492875"/>
            <a:ext cx="2133600" cy="365125"/>
          </a:xfrm>
        </p:spPr>
        <p:txBody>
          <a:bodyPr/>
          <a:lstStyle>
            <a:lvl1pPr>
              <a:defRPr/>
            </a:lvl1pPr>
          </a:lstStyle>
          <a:p>
            <a:r>
              <a:rPr lang="en-US" smtClean="0"/>
              <a:t> </a:t>
            </a:r>
            <a:endParaRPr lang="en-US" dirty="0"/>
          </a:p>
        </p:txBody>
      </p:sp>
      <p:sp>
        <p:nvSpPr>
          <p:cNvPr id="4" name="Slide Number Placeholder 3"/>
          <p:cNvSpPr>
            <a:spLocks noGrp="1"/>
          </p:cNvSpPr>
          <p:nvPr>
            <p:ph type="sldNum" sz="quarter" idx="12"/>
          </p:nvPr>
        </p:nvSpPr>
        <p:spPr/>
        <p:txBody>
          <a:bodyPr/>
          <a:lstStyle>
            <a:lvl1pPr>
              <a:defRPr/>
            </a:lvl1pPr>
          </a:lstStyle>
          <a:p>
            <a:fld id="{87284C21-C24B-470C-B516-BE6424D7BE1A}" type="slidenum">
              <a:rPr lang="en-US"/>
              <a:pPr/>
              <a:t>‹#›</a:t>
            </a:fld>
            <a:endParaRPr lang="en-US"/>
          </a:p>
        </p:txBody>
      </p:sp>
      <p:pic>
        <p:nvPicPr>
          <p:cNvPr id="5" name="Picture 5"/>
          <p:cNvPicPr>
            <a:picLocks noChangeAspect="1" noChangeArrowheads="1"/>
          </p:cNvPicPr>
          <p:nvPr userDrawn="1"/>
        </p:nvPicPr>
        <p:blipFill>
          <a:blip r:embed="rId2"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2788139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16491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410377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454508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2207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51A0E1-D061-4A67-A914-553DFFA2BA63}" type="datetimeFigureOut">
              <a:rPr lang="en-GB" smtClean="0"/>
              <a:pPr/>
              <a:t>01/03/2017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EEA993-F5AF-4476-B474-F41807560C60}" type="slidenum">
              <a:rPr lang="en-GB" smtClean="0"/>
              <a:pPr/>
              <a:t>‹#›</a:t>
            </a:fld>
            <a:endParaRPr lang="en-GB"/>
          </a:p>
        </p:txBody>
      </p:sp>
    </p:spTree>
    <p:extLst>
      <p:ext uri="{BB962C8B-B14F-4D97-AF65-F5344CB8AC3E}">
        <p14:creationId xmlns:p14="http://schemas.microsoft.com/office/powerpoint/2010/main" val="3587461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90759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95536" y="2276872"/>
            <a:ext cx="8291264" cy="3849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r>
              <a:rPr lang="en-US" smtClean="0"/>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dirty="0"/>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3CF3EF4E-79C2-4E29-A67E-7B1292B73D71}" type="slidenum">
              <a:rPr lang="en-US"/>
              <a:pPr/>
              <a:t>‹#›</a:t>
            </a:fld>
            <a:endParaRPr lang="en-US"/>
          </a:p>
        </p:txBody>
      </p:sp>
      <p:pic>
        <p:nvPicPr>
          <p:cNvPr id="9" name="Picture 5"/>
          <p:cNvPicPr>
            <a:picLocks noChangeAspect="1" noChangeArrowheads="1"/>
          </p:cNvPicPr>
          <p:nvPr userDrawn="1"/>
        </p:nvPicPr>
        <p:blipFill>
          <a:blip r:embed="rId5" cstate="print"/>
          <a:srcRect l="1303" t="21977" r="80197" b="66907"/>
          <a:stretch>
            <a:fillRect/>
          </a:stretch>
        </p:blipFill>
        <p:spPr bwMode="auto">
          <a:xfrm>
            <a:off x="28575" y="0"/>
            <a:ext cx="2016125" cy="908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ctr" rtl="0" eaLnBrk="0" fontAlgn="base" hangingPunct="0">
        <a:spcBef>
          <a:spcPct val="0"/>
        </a:spcBef>
        <a:spcAft>
          <a:spcPct val="0"/>
        </a:spcAft>
        <a:defRPr sz="4400" b="1">
          <a:solidFill>
            <a:srgbClr val="800080"/>
          </a:solidFill>
          <a:latin typeface="Arial" charset="0"/>
        </a:defRPr>
      </a:lvl2pPr>
      <a:lvl3pPr algn="ctr" rtl="0" eaLnBrk="0" fontAlgn="base" hangingPunct="0">
        <a:spcBef>
          <a:spcPct val="0"/>
        </a:spcBef>
        <a:spcAft>
          <a:spcPct val="0"/>
        </a:spcAft>
        <a:defRPr sz="4400" b="1">
          <a:solidFill>
            <a:srgbClr val="800080"/>
          </a:solidFill>
          <a:latin typeface="Arial" charset="0"/>
        </a:defRPr>
      </a:lvl3pPr>
      <a:lvl4pPr algn="ctr" rtl="0" eaLnBrk="0" fontAlgn="base" hangingPunct="0">
        <a:spcBef>
          <a:spcPct val="0"/>
        </a:spcBef>
        <a:spcAft>
          <a:spcPct val="0"/>
        </a:spcAft>
        <a:defRPr sz="4400" b="1">
          <a:solidFill>
            <a:srgbClr val="800080"/>
          </a:solidFill>
          <a:latin typeface="Arial" charset="0"/>
        </a:defRPr>
      </a:lvl4pPr>
      <a:lvl5pPr algn="ctr"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A0E1-D061-4A67-A914-553DFFA2BA63}" type="datetimeFigureOut">
              <a:rPr lang="en-GB" smtClean="0"/>
              <a:pPr/>
              <a:t>01/03/2017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EA993-F5AF-4476-B474-F41807560C60}" type="slidenum">
              <a:rPr lang="en-GB" smtClean="0"/>
              <a:pPr/>
              <a:t>‹#›</a:t>
            </a:fld>
            <a:endParaRPr lang="en-GB"/>
          </a:p>
        </p:txBody>
      </p:sp>
    </p:spTree>
    <p:extLst>
      <p:ext uri="{BB962C8B-B14F-4D97-AF65-F5344CB8AC3E}">
        <p14:creationId xmlns:p14="http://schemas.microsoft.com/office/powerpoint/2010/main" val="2469643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hyperlink" Target="http://www.ted.com/talks/hans_rosling_shows_the_best_stats_you_ve_ever_seen.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3" y="2348880"/>
            <a:ext cx="3679525" cy="412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srcRect l="1303" t="21977" r="80197" b="66907"/>
          <a:stretch>
            <a:fillRect/>
          </a:stretch>
        </p:blipFill>
        <p:spPr bwMode="auto">
          <a:xfrm>
            <a:off x="28575" y="1"/>
            <a:ext cx="2023145" cy="911728"/>
          </a:xfrm>
          <a:prstGeom prst="rect">
            <a:avLst/>
          </a:prstGeom>
          <a:noFill/>
          <a:ln w="9525">
            <a:noFill/>
            <a:miter lim="800000"/>
            <a:headEnd/>
            <a:tailEnd/>
          </a:ln>
        </p:spPr>
      </p:pic>
      <p:sp>
        <p:nvSpPr>
          <p:cNvPr id="2" name="AutoShape 2" descr="http://www.crll.org.uk/home/crll/micrositenews/annual-research-day-201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www.crll.org.uk/home/crll/micrositenews/annual-research-day-201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rll.org.uk/home/crll/micrositenews/annual-research-day-201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9" descr="http://www.vismet.org/metaphor/wp-content/uploads/2015/01/research.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2"/>
          <p:cNvSpPr txBox="1">
            <a:spLocks noChangeArrowheads="1"/>
          </p:cNvSpPr>
          <p:nvPr/>
        </p:nvSpPr>
        <p:spPr bwMode="auto">
          <a:xfrm>
            <a:off x="1040147" y="501436"/>
            <a:ext cx="7852333" cy="3143588"/>
          </a:xfrm>
          <a:prstGeom prst="rect">
            <a:avLst/>
          </a:prstGeom>
          <a:noFill/>
          <a:ln w="9525">
            <a:noFill/>
            <a:miter lim="800000"/>
            <a:headEnd/>
            <a:tailEnd/>
          </a:ln>
        </p:spPr>
        <p:txBody>
          <a:bodyPr/>
          <a:lstStyle/>
          <a:p>
            <a:pPr algn="ctr" eaLnBrk="0" hangingPunct="0"/>
            <a:r>
              <a:rPr lang="en-GB" sz="5000" b="1" dirty="0" smtClean="0">
                <a:solidFill>
                  <a:srgbClr val="800080"/>
                </a:solidFill>
                <a:latin typeface="Arial" charset="0"/>
              </a:rPr>
              <a:t>Extended Project:</a:t>
            </a:r>
          </a:p>
          <a:p>
            <a:pPr algn="ctr" eaLnBrk="0" hangingPunct="0"/>
            <a:r>
              <a:rPr lang="en-GB" sz="5000" b="1" dirty="0" smtClean="0">
                <a:solidFill>
                  <a:srgbClr val="800080"/>
                </a:solidFill>
                <a:latin typeface="Arial" charset="0"/>
              </a:rPr>
              <a:t>Data, Data, Data</a:t>
            </a:r>
          </a:p>
          <a:p>
            <a:pPr algn="ctr" eaLnBrk="0" hangingPunct="0"/>
            <a:r>
              <a:rPr lang="en-GB" sz="3600" dirty="0" smtClean="0">
                <a:latin typeface="Arial" charset="0"/>
              </a:rPr>
              <a:t>Visualisation and Presentation of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340768"/>
            <a:ext cx="6264696" cy="525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619672"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Location</a:t>
            </a:r>
            <a:endParaRPr lang="en-GB" sz="3600" dirty="0">
              <a:solidFill>
                <a:srgbClr val="800080"/>
              </a:solidFill>
              <a:latin typeface="+mj-lt"/>
            </a:endParaRPr>
          </a:p>
        </p:txBody>
      </p:sp>
      <p:pic>
        <p:nvPicPr>
          <p:cNvPr id="3" name="Picture 2"/>
          <p:cNvPicPr>
            <a:picLocks noChangeAspect="1" noChangeArrowheads="1"/>
          </p:cNvPicPr>
          <p:nvPr/>
        </p:nvPicPr>
        <p:blipFill>
          <a:blip r:embed="rId3" cstate="print"/>
          <a:srcRect/>
          <a:stretch>
            <a:fillRect/>
          </a:stretch>
        </p:blipFill>
        <p:spPr bwMode="auto">
          <a:xfrm>
            <a:off x="2411413" y="1700213"/>
            <a:ext cx="4352925" cy="4346575"/>
          </a:xfrm>
          <a:prstGeom prst="rect">
            <a:avLst/>
          </a:prstGeom>
          <a:noFill/>
          <a:ln w="9525" algn="ctr">
            <a:noFill/>
            <a:miter lim="800000"/>
            <a:headEnd/>
            <a:tailEnd/>
          </a:ln>
          <a:effectLst/>
        </p:spPr>
      </p:pic>
    </p:spTree>
    <p:extLst>
      <p:ext uri="{BB962C8B-B14F-4D97-AF65-F5344CB8AC3E}">
        <p14:creationId xmlns:p14="http://schemas.microsoft.com/office/powerpoint/2010/main" val="277431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340768"/>
            <a:ext cx="6264696" cy="525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75568"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Spread</a:t>
            </a:r>
            <a:endParaRPr lang="en-GB" sz="3600" dirty="0">
              <a:solidFill>
                <a:srgbClr val="800080"/>
              </a:solidFill>
              <a:latin typeface="+mj-lt"/>
            </a:endParaRPr>
          </a:p>
        </p:txBody>
      </p:sp>
      <p:pic>
        <p:nvPicPr>
          <p:cNvPr id="5" name="Picture 2"/>
          <p:cNvPicPr>
            <a:picLocks noChangeAspect="1" noChangeArrowheads="1"/>
          </p:cNvPicPr>
          <p:nvPr/>
        </p:nvPicPr>
        <p:blipFill>
          <a:blip r:embed="rId3" cstate="print"/>
          <a:srcRect/>
          <a:stretch>
            <a:fillRect/>
          </a:stretch>
        </p:blipFill>
        <p:spPr bwMode="auto">
          <a:xfrm>
            <a:off x="2195512" y="1556792"/>
            <a:ext cx="4568825" cy="4562475"/>
          </a:xfrm>
          <a:prstGeom prst="rect">
            <a:avLst/>
          </a:prstGeom>
          <a:noFill/>
          <a:ln w="9525" algn="ctr">
            <a:noFill/>
            <a:miter lim="800000"/>
            <a:headEnd/>
            <a:tailEnd/>
          </a:ln>
          <a:effectLst/>
        </p:spPr>
      </p:pic>
    </p:spTree>
    <p:extLst>
      <p:ext uri="{BB962C8B-B14F-4D97-AF65-F5344CB8AC3E}">
        <p14:creationId xmlns:p14="http://schemas.microsoft.com/office/powerpoint/2010/main" val="386607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340768"/>
            <a:ext cx="6264696" cy="52565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331639" y="354027"/>
            <a:ext cx="6408712" cy="769441"/>
          </a:xfrm>
          <a:prstGeom prst="rect">
            <a:avLst/>
          </a:prstGeom>
          <a:noFill/>
        </p:spPr>
        <p:txBody>
          <a:bodyPr wrap="square" rtlCol="0">
            <a:spAutoFit/>
          </a:bodyPr>
          <a:lstStyle/>
          <a:p>
            <a:pPr algn="ctr"/>
            <a:r>
              <a:rPr lang="en-GB" sz="4400" b="1" dirty="0" smtClean="0">
                <a:solidFill>
                  <a:srgbClr val="800080"/>
                </a:solidFill>
                <a:latin typeface="+mj-lt"/>
              </a:rPr>
              <a:t>Shape</a:t>
            </a:r>
            <a:endParaRPr lang="en-GB" sz="3600" dirty="0">
              <a:solidFill>
                <a:srgbClr val="800080"/>
              </a:solidFill>
              <a:latin typeface="+mj-lt"/>
            </a:endParaRPr>
          </a:p>
        </p:txBody>
      </p:sp>
      <p:pic>
        <p:nvPicPr>
          <p:cNvPr id="4" name="Picture 2"/>
          <p:cNvPicPr>
            <a:picLocks noChangeAspect="1" noChangeArrowheads="1"/>
          </p:cNvPicPr>
          <p:nvPr/>
        </p:nvPicPr>
        <p:blipFill>
          <a:blip r:embed="rId3" cstate="print"/>
          <a:srcRect/>
          <a:stretch>
            <a:fillRect/>
          </a:stretch>
        </p:blipFill>
        <p:spPr bwMode="auto">
          <a:xfrm>
            <a:off x="2359533" y="1795772"/>
            <a:ext cx="4352925" cy="4346575"/>
          </a:xfrm>
          <a:prstGeom prst="rect">
            <a:avLst/>
          </a:prstGeom>
          <a:noFill/>
          <a:ln w="9525" algn="ctr">
            <a:noFill/>
            <a:miter lim="800000"/>
            <a:headEnd/>
            <a:tailEnd/>
          </a:ln>
          <a:effectLst/>
        </p:spPr>
      </p:pic>
    </p:spTree>
    <p:extLst>
      <p:ext uri="{BB962C8B-B14F-4D97-AF65-F5344CB8AC3E}">
        <p14:creationId xmlns:p14="http://schemas.microsoft.com/office/powerpoint/2010/main" val="3980633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18948"/>
            <a:ext cx="6408712" cy="769441"/>
          </a:xfrm>
          <a:prstGeom prst="rect">
            <a:avLst/>
          </a:prstGeom>
          <a:noFill/>
        </p:spPr>
        <p:txBody>
          <a:bodyPr wrap="square" rtlCol="0">
            <a:spAutoFit/>
          </a:bodyPr>
          <a:lstStyle/>
          <a:p>
            <a:pPr algn="ctr"/>
            <a:r>
              <a:rPr lang="en-GB" sz="4400" b="1" dirty="0" smtClean="0">
                <a:solidFill>
                  <a:srgbClr val="800080"/>
                </a:solidFill>
                <a:latin typeface="+mj-lt"/>
              </a:rPr>
              <a:t>Things to consider</a:t>
            </a:r>
            <a:endParaRPr lang="en-GB" sz="3600" dirty="0">
              <a:solidFill>
                <a:srgbClr val="800080"/>
              </a:solidFill>
              <a:latin typeface="+mj-lt"/>
            </a:endParaRPr>
          </a:p>
        </p:txBody>
      </p:sp>
      <p:sp>
        <p:nvSpPr>
          <p:cNvPr id="3" name="Content Placeholder 2"/>
          <p:cNvSpPr txBox="1">
            <a:spLocks/>
          </p:cNvSpPr>
          <p:nvPr/>
        </p:nvSpPr>
        <p:spPr>
          <a:xfrm>
            <a:off x="374848" y="1412776"/>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400" dirty="0" smtClean="0">
                <a:ea typeface="ＭＳ Ｐゴシック" pitchFamily="34" charset="-128"/>
              </a:rPr>
              <a:t>Consider the following before presenting data figures</a:t>
            </a:r>
          </a:p>
          <a:p>
            <a:pPr marL="0" indent="0">
              <a:buNone/>
            </a:pPr>
            <a:r>
              <a:rPr lang="en-GB" sz="2400" dirty="0" smtClean="0">
                <a:ea typeface="ＭＳ Ｐゴシック" pitchFamily="34" charset="-128"/>
              </a:rPr>
              <a:t>Understand</a:t>
            </a:r>
          </a:p>
          <a:p>
            <a:pPr lvl="1">
              <a:buFont typeface="Arial" pitchFamily="34" charset="0"/>
              <a:buChar char="•"/>
            </a:pPr>
            <a:r>
              <a:rPr lang="en-GB" sz="2400" dirty="0" smtClean="0">
                <a:ea typeface="ＭＳ Ｐゴシック" pitchFamily="34" charset="-128"/>
              </a:rPr>
              <a:t>The </a:t>
            </a:r>
            <a:r>
              <a:rPr lang="en-GB" sz="2400" dirty="0" smtClean="0">
                <a:solidFill>
                  <a:srgbClr val="6D009D"/>
                </a:solidFill>
                <a:ea typeface="ＭＳ Ｐゴシック" pitchFamily="34" charset="-128"/>
              </a:rPr>
              <a:t>type</a:t>
            </a:r>
            <a:r>
              <a:rPr lang="en-GB" sz="2400" dirty="0" smtClean="0">
                <a:ea typeface="ＭＳ Ｐゴシック" pitchFamily="34" charset="-128"/>
              </a:rPr>
              <a:t> of data to be presented</a:t>
            </a:r>
          </a:p>
          <a:p>
            <a:pPr lvl="1">
              <a:buFont typeface="Arial" pitchFamily="34" charset="0"/>
              <a:buChar char="•"/>
            </a:pPr>
            <a:r>
              <a:rPr lang="en-GB" sz="2400" dirty="0" smtClean="0">
                <a:ea typeface="ＭＳ Ｐゴシック" pitchFamily="34" charset="-128"/>
              </a:rPr>
              <a:t>Main feature to be presented: what’s the message?</a:t>
            </a:r>
          </a:p>
          <a:p>
            <a:pPr lvl="1">
              <a:buFont typeface="Arial" pitchFamily="34" charset="0"/>
              <a:buChar char="•"/>
            </a:pPr>
            <a:r>
              <a:rPr lang="en-GB" sz="2400" dirty="0" smtClean="0">
                <a:ea typeface="ＭＳ Ｐゴシック" pitchFamily="34" charset="-128"/>
              </a:rPr>
              <a:t>How this information is used</a:t>
            </a:r>
          </a:p>
          <a:p>
            <a:pPr lvl="1">
              <a:buFont typeface="Arial" pitchFamily="34" charset="0"/>
              <a:buChar char="•"/>
            </a:pPr>
            <a:r>
              <a:rPr lang="en-GB" sz="2400" dirty="0" smtClean="0">
                <a:ea typeface="ＭＳ Ｐゴシック" pitchFamily="34" charset="-128"/>
              </a:rPr>
              <a:t>Who the intended audience is</a:t>
            </a:r>
          </a:p>
          <a:p>
            <a:pPr marL="0" indent="0">
              <a:buNone/>
            </a:pPr>
            <a:endParaRPr lang="en-GB" sz="2400" dirty="0" smtClean="0">
              <a:ea typeface="ＭＳ Ｐゴシック" pitchFamily="34" charset="-128"/>
            </a:endParaRPr>
          </a:p>
          <a:p>
            <a:pPr marL="0" indent="0">
              <a:buNone/>
            </a:pPr>
            <a:r>
              <a:rPr lang="en-GB" sz="2400" dirty="0" smtClean="0">
                <a:ea typeface="ＭＳ Ｐゴシック" pitchFamily="34" charset="-128"/>
              </a:rPr>
              <a:t>Tables, charts and diagrams should assist with the </a:t>
            </a:r>
            <a:r>
              <a:rPr lang="en-GB" sz="2400" dirty="0" smtClean="0">
                <a:solidFill>
                  <a:srgbClr val="6D009D"/>
                </a:solidFill>
                <a:ea typeface="ＭＳ Ｐゴシック" pitchFamily="34" charset="-128"/>
              </a:rPr>
              <a:t>interpretation</a:t>
            </a:r>
            <a:r>
              <a:rPr lang="en-GB" sz="2400" dirty="0" smtClean="0">
                <a:ea typeface="ＭＳ Ｐゴシック" pitchFamily="34" charset="-128"/>
              </a:rPr>
              <a:t> of the data</a:t>
            </a:r>
          </a:p>
          <a:p>
            <a:pPr lvl="1">
              <a:buFont typeface="Arial" pitchFamily="34" charset="0"/>
              <a:buChar char="•"/>
            </a:pPr>
            <a:r>
              <a:rPr lang="en-GB" sz="2400" dirty="0">
                <a:ea typeface="ＭＳ Ｐゴシック" pitchFamily="34" charset="-128"/>
              </a:rPr>
              <a:t>B</a:t>
            </a:r>
            <a:r>
              <a:rPr lang="en-GB" sz="2400" dirty="0" smtClean="0">
                <a:ea typeface="ＭＳ Ｐゴシック" pitchFamily="34" charset="-128"/>
              </a:rPr>
              <a:t>e representative of the data</a:t>
            </a:r>
          </a:p>
          <a:p>
            <a:pPr lvl="1">
              <a:buFont typeface="Arial" pitchFamily="34" charset="0"/>
              <a:buChar char="•"/>
            </a:pPr>
            <a:r>
              <a:rPr lang="en-GB" sz="2400" dirty="0" smtClean="0">
                <a:ea typeface="ＭＳ Ｐゴシック" pitchFamily="34" charset="-128"/>
              </a:rPr>
              <a:t>NOT, as frequently occurs, obscuring the meaning of the data</a:t>
            </a:r>
          </a:p>
          <a:p>
            <a:endParaRPr lang="en-GB" sz="2400" dirty="0" smtClean="0">
              <a:ea typeface="ＭＳ Ｐゴシック" pitchFamily="34" charset="-128"/>
            </a:endParaRPr>
          </a:p>
        </p:txBody>
      </p:sp>
    </p:spTree>
    <p:extLst>
      <p:ext uri="{BB962C8B-B14F-4D97-AF65-F5344CB8AC3E}">
        <p14:creationId xmlns:p14="http://schemas.microsoft.com/office/powerpoint/2010/main" val="124348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318948"/>
            <a:ext cx="6408712" cy="769441"/>
          </a:xfrm>
          <a:prstGeom prst="rect">
            <a:avLst/>
          </a:prstGeom>
          <a:noFill/>
        </p:spPr>
        <p:txBody>
          <a:bodyPr wrap="square" rtlCol="0">
            <a:spAutoFit/>
          </a:bodyPr>
          <a:lstStyle/>
          <a:p>
            <a:pPr algn="ctr"/>
            <a:r>
              <a:rPr lang="en-GB" sz="4400" b="1" dirty="0" smtClean="0">
                <a:solidFill>
                  <a:srgbClr val="800080"/>
                </a:solidFill>
                <a:latin typeface="+mj-lt"/>
              </a:rPr>
              <a:t>Figure Placement</a:t>
            </a:r>
            <a:endParaRPr lang="en-GB" sz="3600" dirty="0">
              <a:solidFill>
                <a:srgbClr val="800080"/>
              </a:solidFill>
              <a:latin typeface="+mj-lt"/>
            </a:endParaRPr>
          </a:p>
        </p:txBody>
      </p:sp>
      <p:sp>
        <p:nvSpPr>
          <p:cNvPr id="4" name="Content Placeholder 2"/>
          <p:cNvSpPr txBox="1">
            <a:spLocks/>
          </p:cNvSpPr>
          <p:nvPr/>
        </p:nvSpPr>
        <p:spPr>
          <a:xfrm>
            <a:off x="374848" y="1412776"/>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dirty="0" smtClean="0">
                <a:ea typeface="ＭＳ Ｐゴシック" pitchFamily="34" charset="-128"/>
              </a:rPr>
              <a:t>Make sure the size and fonts are large enough to easily read</a:t>
            </a:r>
          </a:p>
          <a:p>
            <a:r>
              <a:rPr lang="en-GB" sz="2800" dirty="0" smtClean="0">
                <a:ea typeface="ＭＳ Ｐゴシック" pitchFamily="34" charset="-128"/>
              </a:rPr>
              <a:t>Reference all the figures in the body of the text</a:t>
            </a:r>
          </a:p>
          <a:p>
            <a:pPr lvl="1"/>
            <a:r>
              <a:rPr lang="en-GB" sz="2400" dirty="0" smtClean="0">
                <a:ea typeface="ＭＳ Ｐゴシック" pitchFamily="34" charset="-128"/>
              </a:rPr>
              <a:t>E.g. see Figure 1</a:t>
            </a:r>
          </a:p>
          <a:p>
            <a:r>
              <a:rPr lang="en-GB" sz="2800" dirty="0" smtClean="0">
                <a:ea typeface="ＭＳ Ｐゴシック" pitchFamily="34" charset="-128"/>
              </a:rPr>
              <a:t>Give all Figures appropriate self contained </a:t>
            </a:r>
            <a:r>
              <a:rPr lang="en-GB" sz="2800" dirty="0" smtClean="0">
                <a:solidFill>
                  <a:srgbClr val="6D009D"/>
                </a:solidFill>
                <a:ea typeface="ＭＳ Ｐゴシック" pitchFamily="34" charset="-128"/>
              </a:rPr>
              <a:t>captions</a:t>
            </a:r>
          </a:p>
          <a:p>
            <a:pPr lvl="1"/>
            <a:r>
              <a:rPr lang="en-GB" sz="2400" dirty="0" smtClean="0">
                <a:ea typeface="ＭＳ Ｐゴシック" pitchFamily="34" charset="-128"/>
              </a:rPr>
              <a:t>include the figure description and analysis in the body of the text</a:t>
            </a:r>
          </a:p>
          <a:p>
            <a:r>
              <a:rPr lang="en-GB" sz="2800" dirty="0" smtClean="0">
                <a:ea typeface="ＭＳ Ｐゴシック" pitchFamily="34" charset="-128"/>
              </a:rPr>
              <a:t>Consider where best to place the figure</a:t>
            </a:r>
          </a:p>
          <a:p>
            <a:pPr lvl="1"/>
            <a:r>
              <a:rPr lang="en-GB" sz="2400" dirty="0" smtClean="0">
                <a:ea typeface="ＭＳ Ｐゴシック" pitchFamily="34" charset="-128"/>
              </a:rPr>
              <a:t>It should be soon after the reference in the text</a:t>
            </a:r>
          </a:p>
        </p:txBody>
      </p:sp>
    </p:spTree>
    <p:extLst>
      <p:ext uri="{BB962C8B-B14F-4D97-AF65-F5344CB8AC3E}">
        <p14:creationId xmlns:p14="http://schemas.microsoft.com/office/powerpoint/2010/main" val="3578332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227" y="2780928"/>
            <a:ext cx="6408712" cy="1107996"/>
          </a:xfrm>
          <a:prstGeom prst="rect">
            <a:avLst/>
          </a:prstGeom>
          <a:noFill/>
        </p:spPr>
        <p:txBody>
          <a:bodyPr wrap="square" rtlCol="0">
            <a:spAutoFit/>
          </a:bodyPr>
          <a:lstStyle/>
          <a:p>
            <a:pPr algn="ctr"/>
            <a:r>
              <a:rPr lang="en-GB" sz="6600" b="1" dirty="0" smtClean="0">
                <a:solidFill>
                  <a:srgbClr val="800080"/>
                </a:solidFill>
                <a:latin typeface="+mj-lt"/>
              </a:rPr>
              <a:t>Tables</a:t>
            </a:r>
            <a:endParaRPr lang="en-GB" sz="5400" dirty="0">
              <a:solidFill>
                <a:srgbClr val="800080"/>
              </a:solidFill>
              <a:latin typeface="+mj-lt"/>
            </a:endParaRPr>
          </a:p>
        </p:txBody>
      </p:sp>
      <p:pic>
        <p:nvPicPr>
          <p:cNvPr id="3074" name="Picture 2" descr="\\nask.man.ac.uk\home$\Desktop\Reclaimed-Wood-Dining-Table-Cute-Home-Decor-Arrangement-Ideas-with-Reclaimed-Wood-Dining-Table-Segovia-bReclaimed-Woodb-Tres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48339"/>
            <a:ext cx="3689719" cy="23604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ask.man.ac.uk\home$\Desktop\202906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32048"/>
            <a:ext cx="2564904" cy="25649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k.man.ac.uk\home$\Desktop\Abbey+3+Piece+Nest+of+Tab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645024"/>
            <a:ext cx="2327424" cy="23274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nask.man.ac.uk\home$\Desktop\side-tables-29220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124744"/>
            <a:ext cx="2084864"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75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318948"/>
            <a:ext cx="6408712" cy="769441"/>
          </a:xfrm>
          <a:prstGeom prst="rect">
            <a:avLst/>
          </a:prstGeom>
          <a:noFill/>
        </p:spPr>
        <p:txBody>
          <a:bodyPr wrap="square" rtlCol="0">
            <a:spAutoFit/>
          </a:bodyPr>
          <a:lstStyle/>
          <a:p>
            <a:pPr algn="ctr"/>
            <a:r>
              <a:rPr lang="en-GB" sz="4400" b="1" dirty="0">
                <a:solidFill>
                  <a:srgbClr val="800080"/>
                </a:solidFill>
                <a:latin typeface="+mj-lt"/>
              </a:rPr>
              <a:t>T</a:t>
            </a:r>
            <a:r>
              <a:rPr lang="en-GB" sz="4400" b="1" dirty="0" smtClean="0">
                <a:solidFill>
                  <a:srgbClr val="800080"/>
                </a:solidFill>
                <a:latin typeface="+mj-lt"/>
              </a:rPr>
              <a:t>ables</a:t>
            </a:r>
            <a:endParaRPr lang="en-GB" sz="3600" dirty="0">
              <a:solidFill>
                <a:srgbClr val="800080"/>
              </a:solidFill>
              <a:latin typeface="+mj-lt"/>
            </a:endParaRPr>
          </a:p>
        </p:txBody>
      </p:sp>
      <p:sp>
        <p:nvSpPr>
          <p:cNvPr id="4" name="Content Placeholder 2"/>
          <p:cNvSpPr txBox="1">
            <a:spLocks/>
          </p:cNvSpPr>
          <p:nvPr/>
        </p:nvSpPr>
        <p:spPr>
          <a:xfrm>
            <a:off x="179512" y="1196752"/>
            <a:ext cx="8229600" cy="187220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2000" dirty="0">
                <a:ea typeface="ＭＳ Ｐゴシック" pitchFamily="34" charset="-128"/>
              </a:rPr>
              <a:t>P</a:t>
            </a:r>
            <a:r>
              <a:rPr lang="en-GB" sz="2000" dirty="0" smtClean="0">
                <a:ea typeface="ＭＳ Ｐゴシック" pitchFamily="34" charset="-128"/>
              </a:rPr>
              <a:t>resenting </a:t>
            </a:r>
            <a:r>
              <a:rPr lang="en-GB" sz="2000" dirty="0" smtClean="0">
                <a:solidFill>
                  <a:srgbClr val="6D009D"/>
                </a:solidFill>
                <a:ea typeface="ＭＳ Ｐゴシック" pitchFamily="34" charset="-128"/>
              </a:rPr>
              <a:t>all</a:t>
            </a:r>
            <a:r>
              <a:rPr lang="en-GB" sz="2000" dirty="0" smtClean="0">
                <a:ea typeface="ＭＳ Ｐゴシック" pitchFamily="34" charset="-128"/>
              </a:rPr>
              <a:t> of the actual data is often unnecessary and confusing!</a:t>
            </a:r>
          </a:p>
          <a:p>
            <a:pPr marL="0" indent="0">
              <a:buNone/>
            </a:pPr>
            <a:r>
              <a:rPr lang="en-GB" sz="2000" dirty="0" smtClean="0">
                <a:ea typeface="ＭＳ Ｐゴシック" pitchFamily="34" charset="-128"/>
              </a:rPr>
              <a:t>Use tables if</a:t>
            </a:r>
          </a:p>
          <a:p>
            <a:pPr lvl="1">
              <a:buFont typeface="Arial" pitchFamily="34" charset="0"/>
              <a:buChar char="•"/>
            </a:pPr>
            <a:r>
              <a:rPr lang="en-GB" sz="1800" dirty="0" smtClean="0">
                <a:ea typeface="ＭＳ Ｐゴシック" pitchFamily="34" charset="-128"/>
              </a:rPr>
              <a:t>Trend is not important</a:t>
            </a:r>
          </a:p>
          <a:p>
            <a:pPr lvl="1">
              <a:buFont typeface="Arial" pitchFamily="34" charset="0"/>
              <a:buChar char="•"/>
            </a:pPr>
            <a:r>
              <a:rPr lang="en-GB" sz="1800" dirty="0" smtClean="0">
                <a:ea typeface="ＭＳ Ｐゴシック" pitchFamily="34" charset="-128"/>
              </a:rPr>
              <a:t>Number of values are small</a:t>
            </a:r>
          </a:p>
          <a:p>
            <a:pPr lvl="1">
              <a:buFont typeface="Arial" pitchFamily="34" charset="0"/>
              <a:buChar char="•"/>
            </a:pPr>
            <a:r>
              <a:rPr lang="en-GB" sz="1800" dirty="0" smtClean="0">
                <a:ea typeface="ＭＳ Ｐゴシック" pitchFamily="34" charset="-128"/>
              </a:rPr>
              <a:t>To complement other data presentation formats</a:t>
            </a:r>
          </a:p>
          <a:p>
            <a:pPr lvl="1">
              <a:buFontTx/>
              <a:buNone/>
            </a:pPr>
            <a:endParaRPr lang="en-GB" sz="1800" dirty="0" smtClean="0">
              <a:ea typeface="ＭＳ Ｐゴシック" pitchFamily="34" charset="-128"/>
            </a:endParaRPr>
          </a:p>
        </p:txBody>
      </p:sp>
      <p:pic>
        <p:nvPicPr>
          <p:cNvPr id="5" name="Picture 2"/>
          <p:cNvPicPr>
            <a:picLocks noChangeAspect="1" noChangeArrowheads="1"/>
          </p:cNvPicPr>
          <p:nvPr/>
        </p:nvPicPr>
        <p:blipFill>
          <a:blip r:embed="rId3" cstate="print"/>
          <a:srcRect/>
          <a:stretch>
            <a:fillRect/>
          </a:stretch>
        </p:blipFill>
        <p:spPr bwMode="auto">
          <a:xfrm>
            <a:off x="683568" y="3933056"/>
            <a:ext cx="2735263" cy="2581275"/>
          </a:xfrm>
          <a:prstGeom prst="rect">
            <a:avLst/>
          </a:prstGeom>
          <a:noFill/>
          <a:ln w="9525" algn="ctr">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4860032" y="4318818"/>
            <a:ext cx="3200400" cy="1809750"/>
          </a:xfrm>
          <a:prstGeom prst="rect">
            <a:avLst/>
          </a:prstGeom>
          <a:noFill/>
          <a:ln w="9525" algn="ctr">
            <a:noFill/>
            <a:miter lim="800000"/>
            <a:headEnd/>
            <a:tailEnd/>
          </a:ln>
          <a:effectLst/>
        </p:spPr>
      </p:pic>
      <p:sp>
        <p:nvSpPr>
          <p:cNvPr id="7" name="TextBox 6"/>
          <p:cNvSpPr txBox="1"/>
          <p:nvPr/>
        </p:nvSpPr>
        <p:spPr>
          <a:xfrm>
            <a:off x="539552" y="3258373"/>
            <a:ext cx="4752528" cy="369332"/>
          </a:xfrm>
          <a:prstGeom prst="rect">
            <a:avLst/>
          </a:prstGeom>
          <a:noFill/>
        </p:spPr>
        <p:txBody>
          <a:bodyPr wrap="square" rtlCol="0">
            <a:spAutoFit/>
          </a:bodyPr>
          <a:lstStyle/>
          <a:p>
            <a:r>
              <a:rPr lang="en-GB" dirty="0" smtClean="0"/>
              <a:t>Examples</a:t>
            </a:r>
            <a:endParaRPr lang="en-GB" dirty="0"/>
          </a:p>
        </p:txBody>
      </p:sp>
    </p:spTree>
    <p:extLst>
      <p:ext uri="{BB962C8B-B14F-4D97-AF65-F5344CB8AC3E}">
        <p14:creationId xmlns:p14="http://schemas.microsoft.com/office/powerpoint/2010/main" val="41035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96752"/>
            <a:ext cx="4320480" cy="504056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79512" y="1340768"/>
            <a:ext cx="4104456" cy="523220"/>
          </a:xfrm>
          <a:prstGeom prst="rect">
            <a:avLst/>
          </a:prstGeom>
          <a:noFill/>
        </p:spPr>
        <p:txBody>
          <a:bodyPr wrap="square" rtlCol="0">
            <a:spAutoFit/>
          </a:bodyPr>
          <a:lstStyle/>
          <a:p>
            <a:pPr algn="ctr"/>
            <a:r>
              <a:rPr lang="en-GB" sz="2800" b="1" dirty="0" smtClean="0">
                <a:solidFill>
                  <a:schemeClr val="bg1"/>
                </a:solidFill>
              </a:rPr>
              <a:t>Style Rules</a:t>
            </a:r>
            <a:endParaRPr lang="en-GB" sz="2800" b="1" dirty="0">
              <a:solidFill>
                <a:schemeClr val="bg1"/>
              </a:solidFill>
            </a:endParaRPr>
          </a:p>
        </p:txBody>
      </p:sp>
      <p:sp>
        <p:nvSpPr>
          <p:cNvPr id="4" name="TextBox 3"/>
          <p:cNvSpPr txBox="1"/>
          <p:nvPr/>
        </p:nvSpPr>
        <p:spPr>
          <a:xfrm>
            <a:off x="2195736" y="318948"/>
            <a:ext cx="6408712" cy="769441"/>
          </a:xfrm>
          <a:prstGeom prst="rect">
            <a:avLst/>
          </a:prstGeom>
          <a:noFill/>
        </p:spPr>
        <p:txBody>
          <a:bodyPr wrap="square" rtlCol="0">
            <a:spAutoFit/>
          </a:bodyPr>
          <a:lstStyle/>
          <a:p>
            <a:pPr algn="ctr"/>
            <a:r>
              <a:rPr lang="en-GB" sz="4400" b="1" dirty="0">
                <a:solidFill>
                  <a:srgbClr val="800080"/>
                </a:solidFill>
                <a:latin typeface="+mj-lt"/>
              </a:rPr>
              <a:t>T</a:t>
            </a:r>
            <a:r>
              <a:rPr lang="en-GB" sz="4400" b="1" dirty="0" smtClean="0">
                <a:solidFill>
                  <a:srgbClr val="800080"/>
                </a:solidFill>
                <a:latin typeface="+mj-lt"/>
              </a:rPr>
              <a:t>ables</a:t>
            </a:r>
            <a:endParaRPr lang="en-GB" sz="3600" dirty="0">
              <a:solidFill>
                <a:srgbClr val="800080"/>
              </a:solidFill>
              <a:latin typeface="+mj-lt"/>
            </a:endParaRPr>
          </a:p>
        </p:txBody>
      </p:sp>
      <p:sp>
        <p:nvSpPr>
          <p:cNvPr id="5" name="TextBox 4"/>
          <p:cNvSpPr txBox="1"/>
          <p:nvPr/>
        </p:nvSpPr>
        <p:spPr>
          <a:xfrm>
            <a:off x="179512" y="1988840"/>
            <a:ext cx="4248472" cy="3693319"/>
          </a:xfrm>
          <a:prstGeom prst="rect">
            <a:avLst/>
          </a:prstGeom>
          <a:noFill/>
        </p:spPr>
        <p:txBody>
          <a:bodyPr wrap="square" rtlCol="0">
            <a:spAutoFit/>
          </a:bodyPr>
          <a:lstStyle/>
          <a:p>
            <a:pPr marL="285750" indent="-285750">
              <a:buFont typeface="Arial" pitchFamily="34" charset="0"/>
              <a:buChar char="•"/>
            </a:pPr>
            <a:r>
              <a:rPr lang="en-GB" dirty="0" smtClean="0">
                <a:solidFill>
                  <a:schemeClr val="bg1"/>
                </a:solidFill>
              </a:rPr>
              <a:t>Tables should not be filled with grid lines</a:t>
            </a:r>
          </a:p>
          <a:p>
            <a:endParaRPr lang="en-GB" dirty="0">
              <a:solidFill>
                <a:schemeClr val="bg1"/>
              </a:solidFill>
            </a:endParaRPr>
          </a:p>
          <a:p>
            <a:pPr marL="285750" indent="-285750">
              <a:buFont typeface="Arial" pitchFamily="34" charset="0"/>
              <a:buChar char="•"/>
            </a:pPr>
            <a:r>
              <a:rPr lang="en-GB" dirty="0" smtClean="0">
                <a:solidFill>
                  <a:schemeClr val="bg1"/>
                </a:solidFill>
              </a:rPr>
              <a:t>Sorting</a:t>
            </a:r>
          </a:p>
          <a:p>
            <a:pPr marL="285750" indent="-285750">
              <a:buFontTx/>
              <a:buChar char="-"/>
            </a:pPr>
            <a:r>
              <a:rPr lang="en-GB" dirty="0" smtClean="0">
                <a:solidFill>
                  <a:schemeClr val="bg1"/>
                </a:solidFill>
              </a:rPr>
              <a:t>We read from left to right, or top to bottom</a:t>
            </a:r>
          </a:p>
          <a:p>
            <a:pPr marL="285750" indent="-285750">
              <a:buFontTx/>
              <a:buChar char="-"/>
            </a:pPr>
            <a:r>
              <a:rPr lang="en-GB" dirty="0" smtClean="0">
                <a:solidFill>
                  <a:schemeClr val="bg1"/>
                </a:solidFill>
              </a:rPr>
              <a:t>Time: from past to present</a:t>
            </a:r>
          </a:p>
          <a:p>
            <a:pPr marL="285750" indent="-285750">
              <a:buFontTx/>
              <a:buChar char="-"/>
            </a:pPr>
            <a:r>
              <a:rPr lang="en-GB" dirty="0" smtClean="0">
                <a:solidFill>
                  <a:schemeClr val="bg1"/>
                </a:solidFill>
              </a:rPr>
              <a:t>Increasing size: from small to large</a:t>
            </a:r>
          </a:p>
          <a:p>
            <a:endParaRPr lang="en-GB" dirty="0">
              <a:solidFill>
                <a:schemeClr val="bg1"/>
              </a:solidFill>
            </a:endParaRPr>
          </a:p>
          <a:p>
            <a:pPr marL="285750" indent="-285750">
              <a:buFont typeface="Arial" pitchFamily="34" charset="0"/>
              <a:buChar char="•"/>
            </a:pPr>
            <a:r>
              <a:rPr lang="en-GB" dirty="0" smtClean="0">
                <a:solidFill>
                  <a:schemeClr val="bg1"/>
                </a:solidFill>
              </a:rPr>
              <a:t>When comparing numbers it is easier to have the numbers in columns than rows</a:t>
            </a:r>
          </a:p>
        </p:txBody>
      </p:sp>
      <p:sp>
        <p:nvSpPr>
          <p:cNvPr id="6" name="Rectangle 5"/>
          <p:cNvSpPr/>
          <p:nvPr/>
        </p:nvSpPr>
        <p:spPr>
          <a:xfrm>
            <a:off x="4716016" y="1212485"/>
            <a:ext cx="4320480" cy="50405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932040" y="1340768"/>
            <a:ext cx="4104456" cy="523220"/>
          </a:xfrm>
          <a:prstGeom prst="rect">
            <a:avLst/>
          </a:prstGeom>
          <a:noFill/>
        </p:spPr>
        <p:txBody>
          <a:bodyPr wrap="square" rtlCol="0">
            <a:spAutoFit/>
          </a:bodyPr>
          <a:lstStyle/>
          <a:p>
            <a:pPr algn="ctr"/>
            <a:r>
              <a:rPr lang="en-GB" sz="2800" b="1" dirty="0" smtClean="0">
                <a:solidFill>
                  <a:schemeClr val="bg1"/>
                </a:solidFill>
              </a:rPr>
              <a:t>Principles of Use</a:t>
            </a:r>
            <a:endParaRPr lang="en-GB" sz="2800" b="1" dirty="0">
              <a:solidFill>
                <a:schemeClr val="bg1"/>
              </a:solidFill>
            </a:endParaRPr>
          </a:p>
        </p:txBody>
      </p:sp>
      <p:sp>
        <p:nvSpPr>
          <p:cNvPr id="8" name="TextBox 7"/>
          <p:cNvSpPr txBox="1"/>
          <p:nvPr/>
        </p:nvSpPr>
        <p:spPr>
          <a:xfrm>
            <a:off x="4932040" y="1988840"/>
            <a:ext cx="4248472" cy="3970318"/>
          </a:xfrm>
          <a:prstGeom prst="rect">
            <a:avLst/>
          </a:prstGeom>
          <a:noFill/>
        </p:spPr>
        <p:txBody>
          <a:bodyPr wrap="square" rtlCol="0">
            <a:spAutoFit/>
          </a:bodyPr>
          <a:lstStyle/>
          <a:p>
            <a:pPr marL="285750" indent="-285750">
              <a:buFont typeface="Arial" pitchFamily="34" charset="0"/>
              <a:buChar char="•"/>
            </a:pPr>
            <a:r>
              <a:rPr lang="en-GB" dirty="0" smtClean="0">
                <a:solidFill>
                  <a:schemeClr val="bg1"/>
                </a:solidFill>
              </a:rPr>
              <a:t>Round data in summary tables</a:t>
            </a:r>
          </a:p>
          <a:p>
            <a:pPr marL="285750" indent="-285750">
              <a:buFont typeface="Arial" pitchFamily="34" charset="0"/>
              <a:buChar char="•"/>
            </a:pPr>
            <a:r>
              <a:rPr lang="en-GB" dirty="0" smtClean="0">
                <a:solidFill>
                  <a:schemeClr val="bg1"/>
                </a:solidFill>
              </a:rPr>
              <a:t>Left/Right justify numbers in columns</a:t>
            </a:r>
          </a:p>
          <a:p>
            <a:pPr marL="285750" indent="-285750">
              <a:buFont typeface="Arial" pitchFamily="34" charset="0"/>
              <a:buChar char="•"/>
            </a:pPr>
            <a:r>
              <a:rPr lang="en-GB" dirty="0" smtClean="0">
                <a:solidFill>
                  <a:schemeClr val="bg1"/>
                </a:solidFill>
              </a:rPr>
              <a:t>Consistent and neat formatting</a:t>
            </a:r>
          </a:p>
          <a:p>
            <a:pPr marL="285750" indent="-285750">
              <a:buFont typeface="Arial" pitchFamily="34" charset="0"/>
              <a:buChar char="•"/>
            </a:pPr>
            <a:r>
              <a:rPr lang="en-GB" dirty="0" smtClean="0">
                <a:solidFill>
                  <a:schemeClr val="bg1"/>
                </a:solidFill>
              </a:rPr>
              <a:t>Time from left to right or top to bottom</a:t>
            </a:r>
          </a:p>
          <a:p>
            <a:pPr marL="285750" indent="-285750">
              <a:buFont typeface="Arial" pitchFamily="34" charset="0"/>
              <a:buChar char="•"/>
            </a:pPr>
            <a:r>
              <a:rPr lang="en-GB" dirty="0" smtClean="0">
                <a:solidFill>
                  <a:schemeClr val="bg1"/>
                </a:solidFill>
              </a:rPr>
              <a:t>Row total at right hand side.</a:t>
            </a:r>
          </a:p>
          <a:p>
            <a:pPr marL="285750" indent="-285750">
              <a:buFont typeface="Arial" pitchFamily="34" charset="0"/>
              <a:buChar char="•"/>
            </a:pPr>
            <a:r>
              <a:rPr lang="en-GB" dirty="0" smtClean="0">
                <a:solidFill>
                  <a:schemeClr val="bg1"/>
                </a:solidFill>
              </a:rPr>
              <a:t>Column totals at bottom</a:t>
            </a:r>
          </a:p>
          <a:p>
            <a:pPr marL="285750" indent="-285750">
              <a:buFont typeface="Arial" pitchFamily="34" charset="0"/>
              <a:buChar char="•"/>
            </a:pPr>
            <a:r>
              <a:rPr lang="en-GB" dirty="0" smtClean="0">
                <a:solidFill>
                  <a:schemeClr val="bg1"/>
                </a:solidFill>
              </a:rPr>
              <a:t>Use space to separate data not lines</a:t>
            </a:r>
          </a:p>
          <a:p>
            <a:pPr marL="285750" indent="-285750">
              <a:buFont typeface="Arial" pitchFamily="34" charset="0"/>
              <a:buChar char="•"/>
            </a:pPr>
            <a:r>
              <a:rPr lang="en-GB" dirty="0" smtClean="0">
                <a:solidFill>
                  <a:schemeClr val="bg1"/>
                </a:solidFill>
              </a:rPr>
              <a:t>Consistent scales and units</a:t>
            </a:r>
          </a:p>
          <a:p>
            <a:pPr marL="285750" indent="-285750">
              <a:buFont typeface="Arial" pitchFamily="34" charset="0"/>
              <a:buChar char="•"/>
            </a:pPr>
            <a:r>
              <a:rPr lang="en-GB" dirty="0" smtClean="0">
                <a:solidFill>
                  <a:schemeClr val="bg1"/>
                </a:solidFill>
              </a:rPr>
              <a:t>Consistent number of decimal places or significant figures</a:t>
            </a:r>
          </a:p>
          <a:p>
            <a:pPr marL="285750" indent="-285750">
              <a:buFont typeface="Arial" pitchFamily="34" charset="0"/>
              <a:buChar char="•"/>
            </a:pPr>
            <a:r>
              <a:rPr lang="en-GB" dirty="0" smtClean="0">
                <a:solidFill>
                  <a:schemeClr val="bg1"/>
                </a:solidFill>
              </a:rPr>
              <a:t>KEEP IT SIMPLE!</a:t>
            </a:r>
            <a:endParaRPr lang="en-GB" dirty="0">
              <a:solidFill>
                <a:schemeClr val="bg1"/>
              </a:solidFill>
            </a:endParaRPr>
          </a:p>
        </p:txBody>
      </p:sp>
    </p:spTree>
    <p:extLst>
      <p:ext uri="{BB962C8B-B14F-4D97-AF65-F5344CB8AC3E}">
        <p14:creationId xmlns:p14="http://schemas.microsoft.com/office/powerpoint/2010/main" val="37068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nask.man.ac.uk\home$\Desktop\feature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143000"/>
            <a:ext cx="80200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2367171"/>
            <a:ext cx="6408712" cy="2123658"/>
          </a:xfrm>
          <a:prstGeom prst="rect">
            <a:avLst/>
          </a:prstGeom>
          <a:solidFill>
            <a:srgbClr val="CCECFF">
              <a:alpha val="56000"/>
            </a:srgbClr>
          </a:solidFill>
        </p:spPr>
        <p:txBody>
          <a:bodyPr wrap="square" rtlCol="0">
            <a:spAutoFit/>
          </a:bodyPr>
          <a:lstStyle/>
          <a:p>
            <a:pPr algn="ctr"/>
            <a:r>
              <a:rPr lang="en-GB" sz="6600" b="1" dirty="0" smtClean="0">
                <a:solidFill>
                  <a:srgbClr val="800080"/>
                </a:solidFill>
                <a:latin typeface="+mj-lt"/>
              </a:rPr>
              <a:t>Charts and Graphs</a:t>
            </a:r>
            <a:endParaRPr lang="en-GB" sz="5400" dirty="0">
              <a:solidFill>
                <a:srgbClr val="800080"/>
              </a:solidFill>
              <a:latin typeface="+mj-lt"/>
            </a:endParaRPr>
          </a:p>
        </p:txBody>
      </p:sp>
      <p:sp>
        <p:nvSpPr>
          <p:cNvPr id="3" name="AutoShape 2" descr="Image result for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78091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18948"/>
            <a:ext cx="6408712" cy="769441"/>
          </a:xfrm>
          <a:prstGeom prst="rect">
            <a:avLst/>
          </a:prstGeom>
          <a:noFill/>
        </p:spPr>
        <p:txBody>
          <a:bodyPr wrap="square" rtlCol="0">
            <a:spAutoFit/>
          </a:bodyPr>
          <a:lstStyle/>
          <a:p>
            <a:pPr algn="ctr"/>
            <a:r>
              <a:rPr lang="en-GB" sz="4400" b="1" dirty="0" smtClean="0">
                <a:solidFill>
                  <a:srgbClr val="800080"/>
                </a:solidFill>
                <a:latin typeface="+mj-lt"/>
              </a:rPr>
              <a:t>Charts and Graphs</a:t>
            </a:r>
            <a:endParaRPr lang="en-GB" sz="3600" dirty="0">
              <a:solidFill>
                <a:srgbClr val="800080"/>
              </a:solidFill>
              <a:latin typeface="+mj-lt"/>
            </a:endParaRPr>
          </a:p>
        </p:txBody>
      </p:sp>
      <p:sp>
        <p:nvSpPr>
          <p:cNvPr id="3" name="Content Placeholder 2"/>
          <p:cNvSpPr txBox="1">
            <a:spLocks/>
          </p:cNvSpPr>
          <p:nvPr/>
        </p:nvSpPr>
        <p:spPr>
          <a:xfrm>
            <a:off x="468313" y="1412776"/>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smtClean="0">
                <a:ea typeface="ＭＳ Ｐゴシック" pitchFamily="34" charset="-128"/>
              </a:rPr>
              <a:t>As an alternative to table, these are usually better and easier way to present</a:t>
            </a:r>
          </a:p>
          <a:p>
            <a:pPr lvl="1"/>
            <a:r>
              <a:rPr lang="en-GB" sz="2000" smtClean="0">
                <a:ea typeface="ＭＳ Ｐゴシック" pitchFamily="34" charset="-128"/>
              </a:rPr>
              <a:t>Trends</a:t>
            </a:r>
          </a:p>
          <a:p>
            <a:pPr lvl="1"/>
            <a:r>
              <a:rPr lang="en-GB" sz="2000" smtClean="0">
                <a:ea typeface="ＭＳ Ｐゴシック" pitchFamily="34" charset="-128"/>
              </a:rPr>
              <a:t>Patterns</a:t>
            </a:r>
          </a:p>
          <a:p>
            <a:pPr lvl="1"/>
            <a:r>
              <a:rPr lang="en-GB" sz="2000" smtClean="0">
                <a:ea typeface="ＭＳ Ｐゴシック" pitchFamily="34" charset="-128"/>
              </a:rPr>
              <a:t>large amounts of data</a:t>
            </a:r>
          </a:p>
          <a:p>
            <a:pPr lvl="1"/>
            <a:r>
              <a:rPr lang="en-GB" sz="2000" smtClean="0">
                <a:ea typeface="ＭＳ Ｐゴシック" pitchFamily="34" charset="-128"/>
              </a:rPr>
              <a:t>Idea of how things change</a:t>
            </a:r>
          </a:p>
          <a:p>
            <a:r>
              <a:rPr lang="en-GB" sz="2400" smtClean="0">
                <a:ea typeface="ＭＳ Ｐゴシック" pitchFamily="34" charset="-128"/>
              </a:rPr>
              <a:t>Deciding between type of graphs, you need to consider the </a:t>
            </a:r>
            <a:r>
              <a:rPr lang="en-GB" sz="2400" smtClean="0">
                <a:solidFill>
                  <a:srgbClr val="6D009D"/>
                </a:solidFill>
                <a:ea typeface="ＭＳ Ｐゴシック" pitchFamily="34" charset="-128"/>
              </a:rPr>
              <a:t>main questions</a:t>
            </a:r>
          </a:p>
          <a:p>
            <a:pPr lvl="1"/>
            <a:r>
              <a:rPr lang="en-GB" sz="2000" smtClean="0">
                <a:ea typeface="ＭＳ Ｐゴシック" pitchFamily="34" charset="-128"/>
              </a:rPr>
              <a:t>What is the </a:t>
            </a:r>
            <a:r>
              <a:rPr lang="en-GB" sz="2000" smtClean="0">
                <a:solidFill>
                  <a:srgbClr val="6D009D"/>
                </a:solidFill>
                <a:ea typeface="ＭＳ Ｐゴシック" pitchFamily="34" charset="-128"/>
              </a:rPr>
              <a:t>aim</a:t>
            </a:r>
            <a:r>
              <a:rPr lang="en-GB" sz="2000" smtClean="0">
                <a:ea typeface="ＭＳ Ｐゴシック" pitchFamily="34" charset="-128"/>
              </a:rPr>
              <a:t> of the diagram?</a:t>
            </a:r>
          </a:p>
          <a:p>
            <a:pPr lvl="1"/>
            <a:r>
              <a:rPr lang="en-GB" sz="2000" smtClean="0">
                <a:ea typeface="ＭＳ Ｐゴシック" pitchFamily="34" charset="-128"/>
              </a:rPr>
              <a:t>Does it meet the aims?</a:t>
            </a:r>
          </a:p>
          <a:p>
            <a:r>
              <a:rPr lang="en-GB" sz="2400" smtClean="0">
                <a:ea typeface="ＭＳ Ｐゴシック" pitchFamily="34" charset="-128"/>
              </a:rPr>
              <a:t>Sounds obvious but people don’t often do this!</a:t>
            </a:r>
          </a:p>
          <a:p>
            <a:r>
              <a:rPr lang="en-GB" sz="2400" smtClean="0">
                <a:ea typeface="ＭＳ Ｐゴシック" pitchFamily="34" charset="-128"/>
              </a:rPr>
              <a:t>Choose the right representation to </a:t>
            </a:r>
            <a:r>
              <a:rPr lang="en-GB" sz="2400" smtClean="0">
                <a:solidFill>
                  <a:srgbClr val="6D009D"/>
                </a:solidFill>
                <a:ea typeface="ＭＳ Ｐゴシック" pitchFamily="34" charset="-128"/>
              </a:rPr>
              <a:t>get your message across</a:t>
            </a:r>
          </a:p>
          <a:p>
            <a:endParaRPr lang="en-GB" sz="2400" dirty="0" smtClean="0">
              <a:ea typeface="ＭＳ Ｐゴシック" pitchFamily="34" charset="-128"/>
            </a:endParaRPr>
          </a:p>
        </p:txBody>
      </p:sp>
    </p:spTree>
    <p:extLst>
      <p:ext uri="{BB962C8B-B14F-4D97-AF65-F5344CB8AC3E}">
        <p14:creationId xmlns:p14="http://schemas.microsoft.com/office/powerpoint/2010/main" val="514106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k.man.ac.uk\home$\Desktop\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62" y="4581127"/>
            <a:ext cx="2759697" cy="23672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EPQ and Data</a:t>
            </a:r>
            <a:endParaRPr lang="en-GB" sz="3600" dirty="0">
              <a:solidFill>
                <a:srgbClr val="800080"/>
              </a:solidFill>
              <a:latin typeface="+mj-lt"/>
            </a:endParaRPr>
          </a:p>
        </p:txBody>
      </p:sp>
      <p:sp>
        <p:nvSpPr>
          <p:cNvPr id="14" name="Rectangle 3"/>
          <p:cNvSpPr txBox="1">
            <a:spLocks noChangeArrowheads="1"/>
          </p:cNvSpPr>
          <p:nvPr/>
        </p:nvSpPr>
        <p:spPr>
          <a:xfrm>
            <a:off x="473309" y="1412081"/>
            <a:ext cx="8207375" cy="4033838"/>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GB" sz="2400" dirty="0" smtClean="0">
                <a:ea typeface="ＭＳ Ｐゴシック" pitchFamily="34" charset="-128"/>
              </a:rPr>
              <a:t>The extended project covers many different formats of projects, for example, a dissertation, performance or field study</a:t>
            </a:r>
          </a:p>
          <a:p>
            <a:pPr lvl="1" eaLnBrk="1" hangingPunct="1">
              <a:lnSpc>
                <a:spcPct val="90000"/>
              </a:lnSpc>
            </a:pPr>
            <a:r>
              <a:rPr lang="en-GB" sz="2400" dirty="0" smtClean="0">
                <a:ea typeface="ＭＳ Ｐゴシック" pitchFamily="34" charset="-128"/>
              </a:rPr>
              <a:t>This is reflected in the project reporting</a:t>
            </a:r>
          </a:p>
          <a:p>
            <a:pPr eaLnBrk="1" hangingPunct="1">
              <a:lnSpc>
                <a:spcPct val="90000"/>
              </a:lnSpc>
            </a:pPr>
            <a:r>
              <a:rPr lang="en-GB" sz="2400" dirty="0" smtClean="0">
                <a:ea typeface="ＭＳ Ｐゴシック" pitchFamily="34" charset="-128"/>
              </a:rPr>
              <a:t>In many of these projects, data collection and presentation is necessary or essential!</a:t>
            </a:r>
          </a:p>
          <a:p>
            <a:pPr lvl="1" eaLnBrk="1" hangingPunct="1">
              <a:lnSpc>
                <a:spcPct val="90000"/>
              </a:lnSpc>
            </a:pPr>
            <a:r>
              <a:rPr lang="en-GB" sz="2400" dirty="0" smtClean="0">
                <a:ea typeface="ＭＳ Ｐゴシック" pitchFamily="34" charset="-128"/>
              </a:rPr>
              <a:t>Good presentation is not necessarily easy</a:t>
            </a:r>
          </a:p>
          <a:p>
            <a:pPr lvl="1" eaLnBrk="1" hangingPunct="1">
              <a:lnSpc>
                <a:spcPct val="90000"/>
              </a:lnSpc>
            </a:pPr>
            <a:r>
              <a:rPr lang="en-GB" sz="2400" dirty="0" smtClean="0">
                <a:ea typeface="ＭＳ Ｐゴシック" pitchFamily="34" charset="-128"/>
              </a:rPr>
              <a:t>E.g. there are many examples of poor presentation in newspapers and magazines</a:t>
            </a:r>
          </a:p>
        </p:txBody>
      </p:sp>
    </p:spTree>
    <p:extLst>
      <p:ext uri="{BB962C8B-B14F-4D97-AF65-F5344CB8AC3E}">
        <p14:creationId xmlns:p14="http://schemas.microsoft.com/office/powerpoint/2010/main" val="2904277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644" y="1988840"/>
            <a:ext cx="6408712" cy="2123658"/>
          </a:xfrm>
          <a:prstGeom prst="rect">
            <a:avLst/>
          </a:prstGeom>
          <a:noFill/>
        </p:spPr>
        <p:txBody>
          <a:bodyPr wrap="square" rtlCol="0">
            <a:spAutoFit/>
          </a:bodyPr>
          <a:lstStyle/>
          <a:p>
            <a:pPr algn="ctr"/>
            <a:r>
              <a:rPr lang="en-GB" sz="6600" b="1" dirty="0" smtClean="0">
                <a:solidFill>
                  <a:srgbClr val="800080"/>
                </a:solidFill>
                <a:latin typeface="+mj-lt"/>
              </a:rPr>
              <a:t>Bike Shop Sales</a:t>
            </a:r>
            <a:endParaRPr lang="en-GB" sz="5400" dirty="0">
              <a:solidFill>
                <a:srgbClr val="800080"/>
              </a:solidFill>
              <a:latin typeface="+mj-lt"/>
            </a:endParaRPr>
          </a:p>
        </p:txBody>
      </p:sp>
      <p:pic>
        <p:nvPicPr>
          <p:cNvPr id="17410" name="Picture 2" descr="\\nask.man.ac.uk\home$\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112498"/>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eltiertech.com/WordPress/wp-content/img200804/BadDashSalesPyramid.png"/>
          <p:cNvPicPr>
            <a:picLocks noChangeAspect="1" noChangeArrowheads="1"/>
          </p:cNvPicPr>
          <p:nvPr/>
        </p:nvPicPr>
        <p:blipFill rotWithShape="1">
          <a:blip r:embed="rId4" cstate="print"/>
          <a:srcRect t="9258"/>
          <a:stretch/>
        </p:blipFill>
        <p:spPr bwMode="auto">
          <a:xfrm>
            <a:off x="1979613" y="1844824"/>
            <a:ext cx="5040312" cy="4229398"/>
          </a:xfrm>
          <a:prstGeom prst="rect">
            <a:avLst/>
          </a:prstGeom>
          <a:noFill/>
          <a:ln w="9525">
            <a:noFill/>
            <a:miter lim="800000"/>
            <a:headEnd/>
            <a:tailEnd/>
          </a:ln>
        </p:spPr>
      </p:pic>
      <p:pic>
        <p:nvPicPr>
          <p:cNvPr id="7" name="Picture 4" descr="http://peltiertech.com/WordPress/wp-content/img200804/BadDash2DPyramid.png"/>
          <p:cNvPicPr>
            <a:picLocks noChangeAspect="1" noChangeArrowheads="1"/>
          </p:cNvPicPr>
          <p:nvPr/>
        </p:nvPicPr>
        <p:blipFill>
          <a:blip r:embed="rId5" cstate="print"/>
          <a:srcRect/>
          <a:stretch>
            <a:fillRect/>
          </a:stretch>
        </p:blipFill>
        <p:spPr bwMode="auto">
          <a:xfrm>
            <a:off x="2267744" y="2105781"/>
            <a:ext cx="4464496" cy="3968441"/>
          </a:xfrm>
          <a:prstGeom prst="rect">
            <a:avLst/>
          </a:prstGeom>
          <a:noFill/>
          <a:ln w="9525">
            <a:noFill/>
            <a:miter lim="800000"/>
            <a:headEnd/>
            <a:tailEnd/>
          </a:ln>
        </p:spPr>
      </p:pic>
      <p:pic>
        <p:nvPicPr>
          <p:cNvPr id="8" name="Picture 8" descr="http://peltiertech.com/WordPress/wp-content/img200804/BadDashStackCol.png"/>
          <p:cNvPicPr>
            <a:picLocks noChangeAspect="1" noChangeArrowheads="1"/>
          </p:cNvPicPr>
          <p:nvPr/>
        </p:nvPicPr>
        <p:blipFill>
          <a:blip r:embed="rId6" cstate="print"/>
          <a:srcRect/>
          <a:stretch>
            <a:fillRect/>
          </a:stretch>
        </p:blipFill>
        <p:spPr bwMode="auto">
          <a:xfrm>
            <a:off x="3202856" y="1196752"/>
            <a:ext cx="2593826" cy="4985421"/>
          </a:xfrm>
          <a:prstGeom prst="rect">
            <a:avLst/>
          </a:prstGeom>
          <a:noFill/>
          <a:ln w="9525">
            <a:noFill/>
            <a:miter lim="800000"/>
            <a:headEnd/>
            <a:tailEnd/>
          </a:ln>
        </p:spPr>
      </p:pic>
      <p:pic>
        <p:nvPicPr>
          <p:cNvPr id="9" name="Picture 6" descr="http://peltiertech.com/WordPress/wp-content/img200804/BadDashBar.png"/>
          <p:cNvPicPr>
            <a:picLocks noChangeAspect="1" noChangeArrowheads="1"/>
          </p:cNvPicPr>
          <p:nvPr/>
        </p:nvPicPr>
        <p:blipFill>
          <a:blip r:embed="rId7" cstate="print"/>
          <a:srcRect/>
          <a:stretch>
            <a:fillRect/>
          </a:stretch>
        </p:blipFill>
        <p:spPr bwMode="auto">
          <a:xfrm>
            <a:off x="1641272" y="2780928"/>
            <a:ext cx="5896887" cy="1994719"/>
          </a:xfrm>
          <a:prstGeom prst="rect">
            <a:avLst/>
          </a:prstGeom>
          <a:noFill/>
          <a:ln w="9525">
            <a:noFill/>
            <a:miter lim="800000"/>
            <a:headEnd/>
            <a:tailEnd/>
          </a:ln>
        </p:spPr>
      </p:pic>
      <p:pic>
        <p:nvPicPr>
          <p:cNvPr id="10" name="Picture 10" descr="http://peltiertech.com/WordPress/wp-content/img200804/BadDashSalesLines.png"/>
          <p:cNvPicPr>
            <a:picLocks noChangeAspect="1" noChangeArrowheads="1"/>
          </p:cNvPicPr>
          <p:nvPr/>
        </p:nvPicPr>
        <p:blipFill>
          <a:blip r:embed="rId8" cstate="print"/>
          <a:srcRect/>
          <a:stretch>
            <a:fillRect/>
          </a:stretch>
        </p:blipFill>
        <p:spPr bwMode="auto">
          <a:xfrm>
            <a:off x="1908175" y="2133600"/>
            <a:ext cx="4918075" cy="3521075"/>
          </a:xfrm>
          <a:prstGeom prst="rect">
            <a:avLst/>
          </a:prstGeom>
          <a:noFill/>
          <a:ln w="9525">
            <a:noFill/>
            <a:miter lim="800000"/>
            <a:headEnd/>
            <a:tailEnd/>
          </a:ln>
        </p:spPr>
      </p:pic>
    </p:spTree>
    <p:extLst>
      <p:ext uri="{BB962C8B-B14F-4D97-AF65-F5344CB8AC3E}">
        <p14:creationId xmlns:p14="http://schemas.microsoft.com/office/powerpoint/2010/main" val="4564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410"/>
                                        </p:tgtEl>
                                      </p:cBhvr>
                                    </p:animEffect>
                                    <p:set>
                                      <p:cBhvr>
                                        <p:cTn id="10" dur="1" fill="hold">
                                          <p:stCondLst>
                                            <p:cond delay="499"/>
                                          </p:stCondLst>
                                        </p:cTn>
                                        <p:tgtEl>
                                          <p:spTgt spid="1741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a:t>
            </a:r>
            <a:endParaRPr lang="en-GB" sz="3600" dirty="0">
              <a:solidFill>
                <a:srgbClr val="800080"/>
              </a:solidFill>
              <a:latin typeface="+mj-lt"/>
            </a:endParaRPr>
          </a:p>
        </p:txBody>
      </p:sp>
      <p:graphicFrame>
        <p:nvGraphicFramePr>
          <p:cNvPr id="4" name="Content Placeholder 3"/>
          <p:cNvGraphicFramePr>
            <a:graphicFrameLocks/>
          </p:cNvGraphicFramePr>
          <p:nvPr>
            <p:extLst>
              <p:ext uri="{D42A27DB-BD31-4B8C-83A1-F6EECF244321}">
                <p14:modId xmlns:p14="http://schemas.microsoft.com/office/powerpoint/2010/main" val="2679618940"/>
              </p:ext>
            </p:extLst>
          </p:nvPr>
        </p:nvGraphicFramePr>
        <p:xfrm>
          <a:off x="457200" y="2500312"/>
          <a:ext cx="8229600" cy="1857375"/>
        </p:xfrm>
        <a:graphic>
          <a:graphicData uri="http://schemas.openxmlformats.org/drawingml/2006/table">
            <a:tbl>
              <a:tblPr/>
              <a:tblGrid>
                <a:gridCol w="2743200"/>
                <a:gridCol w="2743200"/>
                <a:gridCol w="2743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rgbClr val="000000"/>
                        </a:solidFill>
                        <a:effectLst/>
                        <a:latin typeface="Times New Roman" pitchFamily="18" charset="0"/>
                        <a:ea typeface="ＭＳ Ｐゴシック" pitchFamily="34" charset="-128"/>
                      </a:endParaRP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Times New Roman" pitchFamily="18" charset="0"/>
                          <a:ea typeface="ＭＳ Ｐゴシック" pitchFamily="34" charset="-128"/>
                        </a:rPr>
                        <a:t>16-25</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000000"/>
                          </a:solidFill>
                          <a:effectLst/>
                          <a:latin typeface="Times New Roman" pitchFamily="18" charset="0"/>
                          <a:ea typeface="ＭＳ Ｐゴシック" pitchFamily="34" charset="-128"/>
                        </a:rPr>
                        <a:t>25-65</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The Sun</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348</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278</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The Times</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107</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167</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The Telegraph</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96</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147</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The Guardian</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ea typeface="ＭＳ Ｐゴシック" pitchFamily="34" charset="-128"/>
                        </a:rPr>
                        <a:t>70</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imes New Roman" pitchFamily="18" charset="0"/>
                          <a:ea typeface="ＭＳ Ｐゴシック" pitchFamily="34" charset="-128"/>
                        </a:rPr>
                        <a:t>99</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bl>
          </a:graphicData>
        </a:graphic>
      </p:graphicFrame>
      <p:sp>
        <p:nvSpPr>
          <p:cNvPr id="5" name="TextBox 4"/>
          <p:cNvSpPr txBox="1">
            <a:spLocks noChangeArrowheads="1"/>
          </p:cNvSpPr>
          <p:nvPr/>
        </p:nvSpPr>
        <p:spPr bwMode="auto">
          <a:xfrm>
            <a:off x="2916238" y="4437112"/>
            <a:ext cx="5832475" cy="369888"/>
          </a:xfrm>
          <a:prstGeom prst="rect">
            <a:avLst/>
          </a:prstGeom>
          <a:noFill/>
          <a:ln w="9525">
            <a:noFill/>
            <a:miter lim="800000"/>
            <a:headEnd/>
            <a:tailEnd/>
          </a:ln>
        </p:spPr>
        <p:txBody>
          <a:bodyPr>
            <a:spAutoFit/>
          </a:bodyPr>
          <a:lstStyle/>
          <a:p>
            <a:pPr algn="r"/>
            <a:r>
              <a:rPr lang="en-GB" i="1" dirty="0"/>
              <a:t>Newspaper readership figures stratified by age</a:t>
            </a:r>
          </a:p>
        </p:txBody>
      </p:sp>
      <p:sp>
        <p:nvSpPr>
          <p:cNvPr id="6" name="TextBox 5"/>
          <p:cNvSpPr txBox="1">
            <a:spLocks noChangeArrowheads="1"/>
          </p:cNvSpPr>
          <p:nvPr/>
        </p:nvSpPr>
        <p:spPr bwMode="auto">
          <a:xfrm>
            <a:off x="344388" y="1772816"/>
            <a:ext cx="6408738" cy="460375"/>
          </a:xfrm>
          <a:prstGeom prst="rect">
            <a:avLst/>
          </a:prstGeom>
          <a:noFill/>
          <a:ln w="9525">
            <a:noFill/>
            <a:miter lim="800000"/>
            <a:headEnd/>
            <a:tailEnd/>
          </a:ln>
        </p:spPr>
        <p:txBody>
          <a:bodyPr>
            <a:spAutoFit/>
          </a:bodyPr>
          <a:lstStyle/>
          <a:p>
            <a:r>
              <a:rPr lang="en-GB" sz="2400" dirty="0"/>
              <a:t>How would you present this data?</a:t>
            </a:r>
          </a:p>
        </p:txBody>
      </p:sp>
    </p:spTree>
    <p:extLst>
      <p:ext uri="{BB962C8B-B14F-4D97-AF65-F5344CB8AC3E}">
        <p14:creationId xmlns:p14="http://schemas.microsoft.com/office/powerpoint/2010/main" val="346978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076056" y="3789040"/>
            <a:ext cx="3811587" cy="2862263"/>
          </a:xfrm>
          <a:prstGeom prst="rect">
            <a:avLst/>
          </a:prstGeom>
          <a:noFill/>
          <a:ln w="9525" algn="ctr">
            <a:noFill/>
            <a:miter lim="800000"/>
            <a:headEnd/>
            <a:tailEnd/>
          </a:ln>
          <a:effectLst/>
        </p:spPr>
      </p:pic>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Pie Charts</a:t>
            </a:r>
            <a:endParaRPr lang="en-GB" sz="3600" dirty="0">
              <a:solidFill>
                <a:srgbClr val="800080"/>
              </a:solidFill>
              <a:latin typeface="+mj-lt"/>
            </a:endParaRPr>
          </a:p>
        </p:txBody>
      </p:sp>
      <p:sp>
        <p:nvSpPr>
          <p:cNvPr id="3" name="Content Placeholder 2"/>
          <p:cNvSpPr txBox="1">
            <a:spLocks/>
          </p:cNvSpPr>
          <p:nvPr/>
        </p:nvSpPr>
        <p:spPr>
          <a:xfrm>
            <a:off x="468313" y="1844675"/>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smtClean="0">
                <a:ea typeface="ＭＳ Ｐゴシック" pitchFamily="34" charset="-128"/>
              </a:rPr>
              <a:t>Represent the </a:t>
            </a:r>
            <a:r>
              <a:rPr lang="en-GB" sz="2400" smtClean="0">
                <a:solidFill>
                  <a:srgbClr val="6D009D"/>
                </a:solidFill>
                <a:ea typeface="ＭＳ Ｐゴシック" pitchFamily="34" charset="-128"/>
              </a:rPr>
              <a:t>proportions</a:t>
            </a:r>
            <a:r>
              <a:rPr lang="en-GB" sz="2400" smtClean="0">
                <a:ea typeface="ＭＳ Ｐゴシック" pitchFamily="34" charset="-128"/>
              </a:rPr>
              <a:t> of a total amount</a:t>
            </a:r>
          </a:p>
          <a:p>
            <a:r>
              <a:rPr lang="en-GB" sz="2400" smtClean="0">
                <a:ea typeface="ＭＳ Ｐゴシック" pitchFamily="34" charset="-128"/>
              </a:rPr>
              <a:t>It may be easier to read if the segments are </a:t>
            </a:r>
            <a:r>
              <a:rPr lang="en-GB" sz="2400" smtClean="0">
                <a:solidFill>
                  <a:srgbClr val="6D009D"/>
                </a:solidFill>
                <a:ea typeface="ＭＳ Ｐゴシック" pitchFamily="34" charset="-128"/>
              </a:rPr>
              <a:t>ordered by size</a:t>
            </a:r>
            <a:r>
              <a:rPr lang="en-GB" sz="2400" smtClean="0">
                <a:ea typeface="ＭＳ Ｐゴシック" pitchFamily="34" charset="-128"/>
              </a:rPr>
              <a:t>, from largest to smallest</a:t>
            </a:r>
          </a:p>
          <a:p>
            <a:r>
              <a:rPr lang="en-GB" sz="2400" smtClean="0">
                <a:ea typeface="ＭＳ Ｐゴシック" pitchFamily="34" charset="-128"/>
              </a:rPr>
              <a:t>Don’t use too many (or too few) segments</a:t>
            </a:r>
          </a:p>
          <a:p>
            <a:pPr lvl="1"/>
            <a:r>
              <a:rPr lang="en-GB" sz="2000" smtClean="0">
                <a:solidFill>
                  <a:srgbClr val="6D009D"/>
                </a:solidFill>
                <a:ea typeface="ＭＳ Ｐゴシック" pitchFamily="34" charset="-128"/>
              </a:rPr>
              <a:t>Group</a:t>
            </a:r>
            <a:r>
              <a:rPr lang="en-GB" sz="2000" smtClean="0">
                <a:ea typeface="ＭＳ Ｐゴシック" pitchFamily="34" charset="-128"/>
              </a:rPr>
              <a:t> things together if necessary</a:t>
            </a:r>
            <a:endParaRPr lang="en-GB" sz="2000" dirty="0" smtClean="0">
              <a:ea typeface="ＭＳ Ｐゴシック" pitchFamily="34" charset="-128"/>
            </a:endParaRPr>
          </a:p>
        </p:txBody>
      </p:sp>
    </p:spTree>
    <p:extLst>
      <p:ext uri="{BB962C8B-B14F-4D97-AF65-F5344CB8AC3E}">
        <p14:creationId xmlns:p14="http://schemas.microsoft.com/office/powerpoint/2010/main" val="2255096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Pie Charts</a:t>
            </a:r>
            <a:endParaRPr lang="en-GB" sz="3600" dirty="0">
              <a:solidFill>
                <a:srgbClr val="800080"/>
              </a:solidFill>
              <a:latin typeface="+mj-lt"/>
            </a:endParaRPr>
          </a:p>
        </p:txBody>
      </p:sp>
      <p:sp>
        <p:nvSpPr>
          <p:cNvPr id="3" name="Content Placeholder 2"/>
          <p:cNvSpPr txBox="1">
            <a:spLocks/>
          </p:cNvSpPr>
          <p:nvPr/>
        </p:nvSpPr>
        <p:spPr bwMode="auto">
          <a:xfrm>
            <a:off x="835025" y="1245987"/>
            <a:ext cx="2728863" cy="432643"/>
          </a:xfrm>
          <a:prstGeom prst="rect">
            <a:avLst/>
          </a:prstGeom>
          <a:noFill/>
          <a:ln w="9525">
            <a:noFill/>
            <a:miter lim="800000"/>
            <a:headEnd/>
            <a:tailEnd/>
          </a:ln>
        </p:spPr>
        <p:txBody>
          <a:bodyPr/>
          <a:lstStyle/>
          <a:p>
            <a:pPr eaLnBrk="0" hangingPunct="0">
              <a:spcBef>
                <a:spcPct val="20000"/>
              </a:spcBef>
              <a:spcAft>
                <a:spcPct val="20000"/>
              </a:spcAft>
            </a:pPr>
            <a:r>
              <a:rPr lang="en-GB" dirty="0"/>
              <a:t>Is this a good chart?</a:t>
            </a:r>
          </a:p>
        </p:txBody>
      </p:sp>
      <p:pic>
        <p:nvPicPr>
          <p:cNvPr id="4" name="Picture 3"/>
          <p:cNvPicPr>
            <a:picLocks noChangeAspect="1" noChangeArrowheads="1"/>
          </p:cNvPicPr>
          <p:nvPr/>
        </p:nvPicPr>
        <p:blipFill>
          <a:blip r:embed="rId3" cstate="print"/>
          <a:srcRect/>
          <a:stretch>
            <a:fillRect/>
          </a:stretch>
        </p:blipFill>
        <p:spPr bwMode="auto">
          <a:xfrm>
            <a:off x="1763688" y="2780928"/>
            <a:ext cx="5810250" cy="3200400"/>
          </a:xfrm>
          <a:prstGeom prst="rect">
            <a:avLst/>
          </a:prstGeom>
          <a:noFill/>
          <a:ln w="9525" algn="ctr">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a:xfrm>
            <a:off x="1187450" y="1773238"/>
            <a:ext cx="6877050" cy="4133850"/>
          </a:xfrm>
          <a:prstGeom prst="rect">
            <a:avLst/>
          </a:prstGeom>
          <a:noFill/>
        </p:spPr>
      </p:pic>
    </p:spTree>
    <p:extLst>
      <p:ext uri="{BB962C8B-B14F-4D97-AF65-F5344CB8AC3E}">
        <p14:creationId xmlns:p14="http://schemas.microsoft.com/office/powerpoint/2010/main" val="12990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981075" y="4292600"/>
            <a:ext cx="7181850" cy="2244725"/>
          </a:xfrm>
          <a:prstGeom prst="rect">
            <a:avLst/>
          </a:prstGeom>
          <a:noFill/>
          <a:ln w="9525" algn="ctr">
            <a:noFill/>
            <a:miter lim="800000"/>
            <a:headEnd/>
            <a:tailEnd/>
          </a:ln>
          <a:effectLst/>
        </p:spPr>
      </p:pic>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Line Graphs</a:t>
            </a:r>
            <a:endParaRPr lang="en-GB" sz="3600" dirty="0">
              <a:solidFill>
                <a:srgbClr val="800080"/>
              </a:solidFill>
              <a:latin typeface="+mj-lt"/>
            </a:endParaRPr>
          </a:p>
        </p:txBody>
      </p:sp>
      <p:sp>
        <p:nvSpPr>
          <p:cNvPr id="3" name="Content Placeholder 2"/>
          <p:cNvSpPr txBox="1">
            <a:spLocks/>
          </p:cNvSpPr>
          <p:nvPr/>
        </p:nvSpPr>
        <p:spPr>
          <a:xfrm>
            <a:off x="457200" y="1557339"/>
            <a:ext cx="8229600" cy="316780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000" dirty="0" smtClean="0">
                <a:ea typeface="ＭＳ Ｐゴシック" pitchFamily="34" charset="-128"/>
              </a:rPr>
              <a:t>Normally used to show a </a:t>
            </a:r>
            <a:r>
              <a:rPr lang="en-GB" sz="2000" dirty="0" smtClean="0">
                <a:solidFill>
                  <a:srgbClr val="6D009D"/>
                </a:solidFill>
                <a:ea typeface="ＭＳ Ｐゴシック" pitchFamily="34" charset="-128"/>
              </a:rPr>
              <a:t>change with respect to time</a:t>
            </a:r>
          </a:p>
          <a:p>
            <a:r>
              <a:rPr lang="en-GB" sz="2000" dirty="0" smtClean="0">
                <a:ea typeface="ＭＳ Ｐゴシック" pitchFamily="34" charset="-128"/>
              </a:rPr>
              <a:t>Use a sensible scale</a:t>
            </a:r>
          </a:p>
          <a:p>
            <a:r>
              <a:rPr lang="en-GB" sz="2000" dirty="0" smtClean="0">
                <a:ea typeface="ＭＳ Ｐゴシック" pitchFamily="34" charset="-128"/>
              </a:rPr>
              <a:t>Gridlines can help the eye to navigate the plot</a:t>
            </a:r>
          </a:p>
          <a:p>
            <a:r>
              <a:rPr lang="en-GB" sz="2000" dirty="0" smtClean="0">
                <a:ea typeface="ＭＳ Ｐゴシック" pitchFamily="34" charset="-128"/>
              </a:rPr>
              <a:t>If comparing 2 graphs use the </a:t>
            </a:r>
            <a:r>
              <a:rPr lang="en-GB" sz="2000" dirty="0" smtClean="0">
                <a:solidFill>
                  <a:srgbClr val="6D009D"/>
                </a:solidFill>
                <a:ea typeface="ＭＳ Ｐゴシック" pitchFamily="34" charset="-128"/>
              </a:rPr>
              <a:t>same scale</a:t>
            </a:r>
          </a:p>
          <a:p>
            <a:r>
              <a:rPr lang="en-GB" sz="2000" dirty="0" smtClean="0">
                <a:ea typeface="ＭＳ Ｐゴシック" pitchFamily="34" charset="-128"/>
              </a:rPr>
              <a:t>Use a sensible number of tick points and labelling</a:t>
            </a:r>
          </a:p>
          <a:p>
            <a:pPr lvl="1"/>
            <a:r>
              <a:rPr lang="en-GB" sz="1800" dirty="0" smtClean="0">
                <a:ea typeface="ＭＳ Ｐゴシック" pitchFamily="34" charset="-128"/>
              </a:rPr>
              <a:t>Appropriately round the values</a:t>
            </a:r>
          </a:p>
          <a:p>
            <a:r>
              <a:rPr lang="en-GB" sz="2000" dirty="0" smtClean="0">
                <a:ea typeface="ＭＳ Ｐゴシック" pitchFamily="34" charset="-128"/>
              </a:rPr>
              <a:t>ALWAYS label the axis</a:t>
            </a:r>
          </a:p>
          <a:p>
            <a:endParaRPr lang="en-GB" sz="2000" dirty="0" smtClean="0">
              <a:ea typeface="ＭＳ Ｐゴシック" pitchFamily="34" charset="-128"/>
            </a:endParaRPr>
          </a:p>
        </p:txBody>
      </p:sp>
    </p:spTree>
    <p:extLst>
      <p:ext uri="{BB962C8B-B14F-4D97-AF65-F5344CB8AC3E}">
        <p14:creationId xmlns:p14="http://schemas.microsoft.com/office/powerpoint/2010/main" val="3373575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Bar Charts</a:t>
            </a:r>
            <a:endParaRPr lang="en-GB" sz="3600" dirty="0">
              <a:solidFill>
                <a:srgbClr val="800080"/>
              </a:solidFill>
              <a:latin typeface="+mj-lt"/>
            </a:endParaRPr>
          </a:p>
        </p:txBody>
      </p:sp>
      <p:sp>
        <p:nvSpPr>
          <p:cNvPr id="3" name="Content Placeholder 2"/>
          <p:cNvSpPr txBox="1">
            <a:spLocks/>
          </p:cNvSpPr>
          <p:nvPr/>
        </p:nvSpPr>
        <p:spPr>
          <a:xfrm>
            <a:off x="374848" y="1412777"/>
            <a:ext cx="8229600" cy="23042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smtClean="0">
                <a:ea typeface="ＭＳ Ｐゴシック" pitchFamily="34" charset="-128"/>
              </a:rPr>
              <a:t>Represented by </a:t>
            </a:r>
            <a:r>
              <a:rPr lang="en-GB" sz="2800" smtClean="0">
                <a:solidFill>
                  <a:srgbClr val="6D009D"/>
                </a:solidFill>
                <a:ea typeface="ＭＳ Ｐゴシック" pitchFamily="34" charset="-128"/>
              </a:rPr>
              <a:t>area</a:t>
            </a:r>
            <a:r>
              <a:rPr lang="en-GB" sz="2800" smtClean="0">
                <a:ea typeface="ＭＳ Ｐゴシック" pitchFamily="34" charset="-128"/>
              </a:rPr>
              <a:t> of bars</a:t>
            </a:r>
          </a:p>
          <a:p>
            <a:r>
              <a:rPr lang="en-GB" sz="2800" smtClean="0">
                <a:ea typeface="ＭＳ Ｐゴシック" pitchFamily="34" charset="-128"/>
              </a:rPr>
              <a:t>Show the origin</a:t>
            </a:r>
          </a:p>
          <a:p>
            <a:r>
              <a:rPr lang="en-GB" sz="2800" smtClean="0">
                <a:ea typeface="ＭＳ Ｐゴシック" pitchFamily="34" charset="-128"/>
              </a:rPr>
              <a:t>Do not over-lap areas</a:t>
            </a:r>
          </a:p>
          <a:p>
            <a:r>
              <a:rPr lang="en-GB" sz="2800" smtClean="0">
                <a:ea typeface="ＭＳ Ｐゴシック" pitchFamily="34" charset="-128"/>
              </a:rPr>
              <a:t>When several variables are considered together, what is the important message of the chart?</a:t>
            </a:r>
          </a:p>
          <a:p>
            <a:pPr lvl="1"/>
            <a:r>
              <a:rPr lang="en-GB" smtClean="0">
                <a:ea typeface="ＭＳ Ｐゴシック" pitchFamily="34" charset="-128"/>
              </a:rPr>
              <a:t>This will help us think about how to group the bars</a:t>
            </a:r>
            <a:endParaRPr lang="en-GB" dirty="0" smtClean="0">
              <a:ea typeface="ＭＳ Ｐゴシック" pitchFamily="34" charset="-128"/>
            </a:endParaRPr>
          </a:p>
        </p:txBody>
      </p:sp>
    </p:spTree>
    <p:extLst>
      <p:ext uri="{BB962C8B-B14F-4D97-AF65-F5344CB8AC3E}">
        <p14:creationId xmlns:p14="http://schemas.microsoft.com/office/powerpoint/2010/main" val="2162139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6408712" cy="769441"/>
          </a:xfrm>
          <a:prstGeom prst="rect">
            <a:avLst/>
          </a:prstGeom>
          <a:noFill/>
        </p:spPr>
        <p:txBody>
          <a:bodyPr wrap="square" rtlCol="0">
            <a:spAutoFit/>
          </a:bodyPr>
          <a:lstStyle/>
          <a:p>
            <a:pPr algn="ctr"/>
            <a:r>
              <a:rPr lang="en-GB" sz="4400" b="1" dirty="0" smtClean="0">
                <a:solidFill>
                  <a:srgbClr val="800080"/>
                </a:solidFill>
                <a:latin typeface="+mj-lt"/>
              </a:rPr>
              <a:t>Bar Charts</a:t>
            </a:r>
            <a:endParaRPr lang="en-GB" sz="3600" dirty="0">
              <a:solidFill>
                <a:srgbClr val="800080"/>
              </a:solidFill>
              <a:latin typeface="+mj-lt"/>
            </a:endParaRPr>
          </a:p>
        </p:txBody>
      </p:sp>
      <p:sp>
        <p:nvSpPr>
          <p:cNvPr id="3" name="TextBox 2"/>
          <p:cNvSpPr txBox="1"/>
          <p:nvPr/>
        </p:nvSpPr>
        <p:spPr>
          <a:xfrm>
            <a:off x="395536" y="1556792"/>
            <a:ext cx="3744416" cy="369332"/>
          </a:xfrm>
          <a:prstGeom prst="rect">
            <a:avLst/>
          </a:prstGeom>
          <a:noFill/>
        </p:spPr>
        <p:txBody>
          <a:bodyPr wrap="square" rtlCol="0">
            <a:spAutoFit/>
          </a:bodyPr>
          <a:lstStyle/>
          <a:p>
            <a:r>
              <a:rPr lang="en-GB" dirty="0" smtClean="0"/>
              <a:t>Are these good bar charts?</a:t>
            </a:r>
            <a:endParaRPr lang="en-GB" dirty="0"/>
          </a:p>
        </p:txBody>
      </p:sp>
      <p:pic>
        <p:nvPicPr>
          <p:cNvPr id="4" name="Picture 5"/>
          <p:cNvPicPr>
            <a:picLocks noChangeAspect="1" noChangeArrowheads="1"/>
          </p:cNvPicPr>
          <p:nvPr/>
        </p:nvPicPr>
        <p:blipFill>
          <a:blip r:embed="rId3" cstate="print"/>
          <a:srcRect/>
          <a:stretch>
            <a:fillRect/>
          </a:stretch>
        </p:blipFill>
        <p:spPr bwMode="auto">
          <a:xfrm>
            <a:off x="395536" y="2772033"/>
            <a:ext cx="4343400" cy="2886075"/>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4738936" y="2765154"/>
            <a:ext cx="3963987" cy="2619375"/>
          </a:xfrm>
          <a:prstGeom prst="rect">
            <a:avLst/>
          </a:prstGeom>
          <a:noFill/>
          <a:ln w="9525" algn="ctr">
            <a:noFill/>
            <a:miter lim="800000"/>
            <a:headEnd/>
            <a:tailEnd/>
          </a:ln>
          <a:effectLst/>
        </p:spPr>
      </p:pic>
    </p:spTree>
    <p:extLst>
      <p:ext uri="{BB962C8B-B14F-4D97-AF65-F5344CB8AC3E}">
        <p14:creationId xmlns:p14="http://schemas.microsoft.com/office/powerpoint/2010/main" val="4158287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353252" y="2060848"/>
            <a:ext cx="4790748" cy="3172127"/>
          </a:xfrm>
          <a:prstGeom prst="rect">
            <a:avLst/>
          </a:prstGeom>
          <a:noFill/>
          <a:ln w="9525" algn="ctr">
            <a:noFill/>
            <a:miter lim="800000"/>
            <a:headEnd/>
            <a:tailEnd/>
          </a:ln>
          <a:effectLst/>
        </p:spPr>
      </p:pic>
      <p:sp>
        <p:nvSpPr>
          <p:cNvPr id="2" name="TextBox 1"/>
          <p:cNvSpPr txBox="1"/>
          <p:nvPr/>
        </p:nvSpPr>
        <p:spPr>
          <a:xfrm>
            <a:off x="2195735" y="260648"/>
            <a:ext cx="6408712" cy="769441"/>
          </a:xfrm>
          <a:prstGeom prst="rect">
            <a:avLst/>
          </a:prstGeom>
          <a:noFill/>
        </p:spPr>
        <p:txBody>
          <a:bodyPr wrap="square" rtlCol="0">
            <a:spAutoFit/>
          </a:bodyPr>
          <a:lstStyle/>
          <a:p>
            <a:pPr algn="ctr"/>
            <a:r>
              <a:rPr lang="en-GB" sz="4400" b="1" dirty="0" smtClean="0">
                <a:solidFill>
                  <a:srgbClr val="800080"/>
                </a:solidFill>
                <a:latin typeface="+mj-lt"/>
              </a:rPr>
              <a:t>3D Graphs</a:t>
            </a:r>
            <a:endParaRPr lang="en-GB" sz="3600" dirty="0">
              <a:solidFill>
                <a:srgbClr val="800080"/>
              </a:solidFill>
              <a:latin typeface="+mj-lt"/>
            </a:endParaRPr>
          </a:p>
        </p:txBody>
      </p:sp>
      <p:sp>
        <p:nvSpPr>
          <p:cNvPr id="4" name="Rectangle 3"/>
          <p:cNvSpPr/>
          <p:nvPr/>
        </p:nvSpPr>
        <p:spPr>
          <a:xfrm>
            <a:off x="179512" y="1174105"/>
            <a:ext cx="4032448" cy="542324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
          <p:cNvSpPr txBox="1">
            <a:spLocks noChangeArrowheads="1"/>
          </p:cNvSpPr>
          <p:nvPr/>
        </p:nvSpPr>
        <p:spPr>
          <a:xfrm>
            <a:off x="251520" y="1268760"/>
            <a:ext cx="3888431" cy="52565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GB" sz="1800" dirty="0" smtClean="0">
                <a:ea typeface="ＭＳ Ｐゴシック" pitchFamily="34" charset="-128"/>
              </a:rPr>
              <a:t>All three bars appear to be </a:t>
            </a:r>
            <a:r>
              <a:rPr lang="en-GB" sz="1800" dirty="0" smtClean="0">
                <a:solidFill>
                  <a:srgbClr val="6D009D"/>
                </a:solidFill>
                <a:ea typeface="ＭＳ Ｐゴシック" pitchFamily="34" charset="-128"/>
              </a:rPr>
              <a:t>below their scale lines</a:t>
            </a:r>
          </a:p>
          <a:p>
            <a:pPr lvl="1" eaLnBrk="1" hangingPunct="1"/>
            <a:r>
              <a:rPr lang="en-GB" sz="1800" dirty="0" smtClean="0">
                <a:ea typeface="ＭＳ Ｐゴシック" pitchFamily="34" charset="-128"/>
              </a:rPr>
              <a:t>this is the effect of the third dimension</a:t>
            </a:r>
          </a:p>
          <a:p>
            <a:pPr marL="457200" lvl="1" indent="0" eaLnBrk="1" hangingPunct="1">
              <a:buNone/>
            </a:pPr>
            <a:endParaRPr lang="en-GB" sz="1800" dirty="0" smtClean="0">
              <a:ea typeface="ＭＳ Ｐゴシック" pitchFamily="34" charset="-128"/>
            </a:endParaRPr>
          </a:p>
          <a:p>
            <a:pPr eaLnBrk="1" hangingPunct="1"/>
            <a:r>
              <a:rPr lang="en-GB" sz="1800" dirty="0" smtClean="0">
                <a:ea typeface="ＭＳ Ｐゴシック" pitchFamily="34" charset="-128"/>
              </a:rPr>
              <a:t>Area of the </a:t>
            </a:r>
            <a:r>
              <a:rPr lang="en-GB" sz="1800" dirty="0" smtClean="0">
                <a:solidFill>
                  <a:srgbClr val="6D009D"/>
                </a:solidFill>
                <a:ea typeface="ＭＳ Ｐゴシック" pitchFamily="34" charset="-128"/>
              </a:rPr>
              <a:t>front and side faces</a:t>
            </a:r>
            <a:r>
              <a:rPr lang="en-GB" sz="1800" dirty="0" smtClean="0">
                <a:ea typeface="ＭＳ Ｐゴシック" pitchFamily="34" charset="-128"/>
              </a:rPr>
              <a:t> of the blocks seem to be in the proportion 1, 2 and 3, all have the </a:t>
            </a:r>
            <a:r>
              <a:rPr lang="en-GB" sz="1800" b="1" dirty="0" smtClean="0">
                <a:solidFill>
                  <a:srgbClr val="6D009D"/>
                </a:solidFill>
                <a:ea typeface="ＭＳ Ｐゴシック" pitchFamily="34" charset="-128"/>
              </a:rPr>
              <a:t>same</a:t>
            </a:r>
            <a:r>
              <a:rPr lang="en-GB" sz="1800" dirty="0" smtClean="0">
                <a:ea typeface="ＭＳ Ｐゴシック" pitchFamily="34" charset="-128"/>
              </a:rPr>
              <a:t> </a:t>
            </a:r>
            <a:r>
              <a:rPr lang="en-GB" sz="1800" dirty="0" smtClean="0">
                <a:solidFill>
                  <a:srgbClr val="6D009D"/>
                </a:solidFill>
                <a:ea typeface="ＭＳ Ｐゴシック" pitchFamily="34" charset="-128"/>
              </a:rPr>
              <a:t>top surface</a:t>
            </a:r>
          </a:p>
          <a:p>
            <a:pPr lvl="1" eaLnBrk="1" hangingPunct="1"/>
            <a:r>
              <a:rPr lang="en-GB" sz="1800" dirty="0" smtClean="0">
                <a:ea typeface="ＭＳ Ｐゴシック" pitchFamily="34" charset="-128"/>
              </a:rPr>
              <a:t>so the first block will appear relatively bigger</a:t>
            </a:r>
          </a:p>
          <a:p>
            <a:pPr lvl="1" eaLnBrk="1" hangingPunct="1"/>
            <a:r>
              <a:rPr lang="en-GB" sz="1800" dirty="0" smtClean="0">
                <a:ea typeface="ＭＳ Ｐゴシック" pitchFamily="34" charset="-128"/>
              </a:rPr>
              <a:t>The data is represented accurately only in the front face of the blocks</a:t>
            </a:r>
          </a:p>
          <a:p>
            <a:pPr lvl="1" eaLnBrk="1" hangingPunct="1"/>
            <a:r>
              <a:rPr lang="en-GB" sz="1800" dirty="0" smtClean="0">
                <a:ea typeface="ＭＳ Ｐゴシック" pitchFamily="34" charset="-128"/>
              </a:rPr>
              <a:t>hence that is what should be shown</a:t>
            </a:r>
          </a:p>
        </p:txBody>
      </p:sp>
      <p:pic>
        <p:nvPicPr>
          <p:cNvPr id="8" name="Picture 2"/>
          <p:cNvPicPr>
            <a:picLocks noChangeAspect="1" noChangeArrowheads="1"/>
          </p:cNvPicPr>
          <p:nvPr/>
        </p:nvPicPr>
        <p:blipFill>
          <a:blip r:embed="rId3" cstate="print"/>
          <a:srcRect/>
          <a:stretch>
            <a:fillRect/>
          </a:stretch>
        </p:blipFill>
        <p:spPr>
          <a:xfrm>
            <a:off x="4500621" y="2348880"/>
            <a:ext cx="4372361" cy="2628007"/>
          </a:xfrm>
          <a:prstGeom prst="rect">
            <a:avLst/>
          </a:prstGeom>
          <a:noFill/>
        </p:spPr>
      </p:pic>
      <p:sp>
        <p:nvSpPr>
          <p:cNvPr id="9" name="TextBox 8"/>
          <p:cNvSpPr txBox="1"/>
          <p:nvPr/>
        </p:nvSpPr>
        <p:spPr>
          <a:xfrm>
            <a:off x="4644008" y="1340768"/>
            <a:ext cx="3960440" cy="369332"/>
          </a:xfrm>
          <a:prstGeom prst="rect">
            <a:avLst/>
          </a:prstGeom>
          <a:noFill/>
        </p:spPr>
        <p:txBody>
          <a:bodyPr wrap="square" rtlCol="0">
            <a:spAutoFit/>
          </a:bodyPr>
          <a:lstStyle/>
          <a:p>
            <a:r>
              <a:rPr lang="en-GB" dirty="0" smtClean="0"/>
              <a:t>This graph is much better</a:t>
            </a:r>
            <a:endParaRPr lang="en-GB" dirty="0"/>
          </a:p>
        </p:txBody>
      </p:sp>
    </p:spTree>
    <p:extLst>
      <p:ext uri="{BB962C8B-B14F-4D97-AF65-F5344CB8AC3E}">
        <p14:creationId xmlns:p14="http://schemas.microsoft.com/office/powerpoint/2010/main" val="30040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5" y="260648"/>
            <a:ext cx="6408712" cy="769441"/>
          </a:xfrm>
          <a:prstGeom prst="rect">
            <a:avLst/>
          </a:prstGeom>
          <a:noFill/>
        </p:spPr>
        <p:txBody>
          <a:bodyPr wrap="square" rtlCol="0">
            <a:spAutoFit/>
          </a:bodyPr>
          <a:lstStyle/>
          <a:p>
            <a:pPr algn="ctr"/>
            <a:r>
              <a:rPr lang="en-GB" sz="4400" b="1" dirty="0" smtClean="0">
                <a:solidFill>
                  <a:srgbClr val="800080"/>
                </a:solidFill>
                <a:latin typeface="+mj-lt"/>
              </a:rPr>
              <a:t>Practise makes perfect</a:t>
            </a:r>
            <a:endParaRPr lang="en-GB" sz="3600" dirty="0">
              <a:solidFill>
                <a:srgbClr val="800080"/>
              </a:solidFill>
              <a:latin typeface="+mj-lt"/>
            </a:endParaRPr>
          </a:p>
        </p:txBody>
      </p:sp>
      <p:sp>
        <p:nvSpPr>
          <p:cNvPr id="3" name="Content Placeholder 2"/>
          <p:cNvSpPr txBox="1">
            <a:spLocks/>
          </p:cNvSpPr>
          <p:nvPr/>
        </p:nvSpPr>
        <p:spPr>
          <a:xfrm>
            <a:off x="323528" y="1288256"/>
            <a:ext cx="8229600" cy="18527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smtClean="0">
                <a:ea typeface="ＭＳ Ｐゴシック" pitchFamily="34" charset="-128"/>
              </a:rPr>
              <a:t>In groups, look at the hand-out and discuss the strength and weaknesses of each representation</a:t>
            </a:r>
          </a:p>
          <a:p>
            <a:pPr lvl="1"/>
            <a:r>
              <a:rPr lang="en-GB" sz="2400" smtClean="0">
                <a:ea typeface="ＭＳ Ｐゴシック" pitchFamily="34" charset="-128"/>
              </a:rPr>
              <a:t>decide which of the figures you think is the best and why </a:t>
            </a:r>
            <a:endParaRPr lang="en-GB" sz="2400" dirty="0" smtClean="0">
              <a:ea typeface="ＭＳ Ｐゴシック" pitchFamily="34" charset="-128"/>
            </a:endParaRPr>
          </a:p>
        </p:txBody>
      </p:sp>
      <p:pic>
        <p:nvPicPr>
          <p:cNvPr id="4" name="Picture 2" descr="http://askthesportsdietitian.runnersworld.com/files/2011/06/pymid.gif"/>
          <p:cNvPicPr>
            <a:picLocks noChangeAspect="1" noChangeArrowheads="1"/>
          </p:cNvPicPr>
          <p:nvPr/>
        </p:nvPicPr>
        <p:blipFill>
          <a:blip r:embed="rId3" cstate="print"/>
          <a:srcRect/>
          <a:stretch>
            <a:fillRect/>
          </a:stretch>
        </p:blipFill>
        <p:spPr bwMode="auto">
          <a:xfrm>
            <a:off x="971550" y="3141663"/>
            <a:ext cx="2952750" cy="2301875"/>
          </a:xfrm>
          <a:prstGeom prst="rect">
            <a:avLst/>
          </a:prstGeom>
          <a:noFill/>
          <a:ln w="9525">
            <a:noFill/>
            <a:miter lim="800000"/>
            <a:headEnd/>
            <a:tailEnd/>
          </a:ln>
        </p:spPr>
      </p:pic>
      <p:pic>
        <p:nvPicPr>
          <p:cNvPr id="5" name="Picture 2" descr="http://cache.gawkerassets.com/assets/images/17/2010/10/mypyramid.png"/>
          <p:cNvPicPr>
            <a:picLocks noChangeAspect="1" noChangeArrowheads="1"/>
          </p:cNvPicPr>
          <p:nvPr/>
        </p:nvPicPr>
        <p:blipFill>
          <a:blip r:embed="rId4" cstate="print"/>
          <a:srcRect/>
          <a:stretch>
            <a:fillRect/>
          </a:stretch>
        </p:blipFill>
        <p:spPr bwMode="auto">
          <a:xfrm>
            <a:off x="2481263" y="4287838"/>
            <a:ext cx="2887662" cy="2232025"/>
          </a:xfrm>
          <a:prstGeom prst="rect">
            <a:avLst/>
          </a:prstGeom>
          <a:noFill/>
          <a:ln w="9525">
            <a:noFill/>
            <a:miter lim="800000"/>
            <a:headEnd/>
            <a:tailEnd/>
          </a:ln>
        </p:spPr>
      </p:pic>
      <p:pic>
        <p:nvPicPr>
          <p:cNvPr id="6" name="Picture 2" descr="http://1.bp.blogspot.com/-MxkJ_s0JIws/TXelItUNhsI/AAAAAAAAAA8/7-HGnYVEplo/s1600/The+Healthy+Food+Pyramid.jpg"/>
          <p:cNvPicPr>
            <a:picLocks noChangeAspect="1" noChangeArrowheads="1"/>
          </p:cNvPicPr>
          <p:nvPr/>
        </p:nvPicPr>
        <p:blipFill>
          <a:blip r:embed="rId5" cstate="print"/>
          <a:srcRect/>
          <a:stretch>
            <a:fillRect/>
          </a:stretch>
        </p:blipFill>
        <p:spPr bwMode="auto">
          <a:xfrm>
            <a:off x="4356100" y="3136900"/>
            <a:ext cx="2736850" cy="2219325"/>
          </a:xfrm>
          <a:prstGeom prst="rect">
            <a:avLst/>
          </a:prstGeom>
          <a:noFill/>
          <a:ln w="9525">
            <a:noFill/>
            <a:miter lim="800000"/>
            <a:headEnd/>
            <a:tailEnd/>
          </a:ln>
        </p:spPr>
      </p:pic>
      <p:pic>
        <p:nvPicPr>
          <p:cNvPr id="7" name="Picture 2" descr="http://askthesportsdietitian.runnersworld.com/files/2011/06/MyPlate-green300x2733.jpg"/>
          <p:cNvPicPr>
            <a:picLocks noChangeAspect="1" noChangeArrowheads="1"/>
          </p:cNvPicPr>
          <p:nvPr/>
        </p:nvPicPr>
        <p:blipFill>
          <a:blip r:embed="rId6" cstate="print"/>
          <a:srcRect/>
          <a:stretch>
            <a:fillRect/>
          </a:stretch>
        </p:blipFill>
        <p:spPr bwMode="auto">
          <a:xfrm>
            <a:off x="6300788" y="4373563"/>
            <a:ext cx="2298700" cy="2093912"/>
          </a:xfrm>
          <a:prstGeom prst="rect">
            <a:avLst/>
          </a:prstGeom>
          <a:noFill/>
          <a:ln w="9525">
            <a:noFill/>
            <a:miter lim="800000"/>
            <a:headEnd/>
            <a:tailEnd/>
          </a:ln>
        </p:spPr>
      </p:pic>
    </p:spTree>
    <p:extLst>
      <p:ext uri="{BB962C8B-B14F-4D97-AF65-F5344CB8AC3E}">
        <p14:creationId xmlns:p14="http://schemas.microsoft.com/office/powerpoint/2010/main" val="4289745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5" y="260648"/>
            <a:ext cx="6408712" cy="769441"/>
          </a:xfrm>
          <a:prstGeom prst="rect">
            <a:avLst/>
          </a:prstGeom>
          <a:noFill/>
        </p:spPr>
        <p:txBody>
          <a:bodyPr wrap="square" rtlCol="0">
            <a:spAutoFit/>
          </a:bodyPr>
          <a:lstStyle/>
          <a:p>
            <a:pPr algn="ctr"/>
            <a:r>
              <a:rPr lang="en-GB" sz="4400" b="1" dirty="0" smtClean="0">
                <a:solidFill>
                  <a:srgbClr val="800080"/>
                </a:solidFill>
                <a:latin typeface="+mj-lt"/>
              </a:rPr>
              <a:t>Further Reading</a:t>
            </a:r>
            <a:endParaRPr lang="en-GB" sz="3600" dirty="0">
              <a:solidFill>
                <a:srgbClr val="800080"/>
              </a:solidFill>
              <a:latin typeface="+mj-lt"/>
            </a:endParaRPr>
          </a:p>
        </p:txBody>
      </p:sp>
      <p:sp>
        <p:nvSpPr>
          <p:cNvPr id="3" name="Content Placeholder 2"/>
          <p:cNvSpPr txBox="1">
            <a:spLocks/>
          </p:cNvSpPr>
          <p:nvPr/>
        </p:nvSpPr>
        <p:spPr>
          <a:xfrm>
            <a:off x="539552" y="1030089"/>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i="1" dirty="0" smtClean="0">
                <a:ea typeface="ＭＳ Ｐゴシック" pitchFamily="34" charset="-128"/>
              </a:rPr>
              <a:t>Information is Beautiful</a:t>
            </a:r>
            <a:r>
              <a:rPr lang="en-GB" sz="2400" dirty="0" smtClean="0">
                <a:ea typeface="ＭＳ Ｐゴシック" pitchFamily="34" charset="-128"/>
              </a:rPr>
              <a:t> by David </a:t>
            </a:r>
            <a:r>
              <a:rPr lang="en-GB" sz="2400" dirty="0" err="1" smtClean="0">
                <a:ea typeface="ＭＳ Ｐゴシック" pitchFamily="34" charset="-128"/>
              </a:rPr>
              <a:t>McCandless</a:t>
            </a:r>
            <a:endParaRPr lang="en-GB" sz="2400" dirty="0" smtClean="0">
              <a:ea typeface="ＭＳ Ｐゴシック" pitchFamily="34" charset="-128"/>
            </a:endParaRPr>
          </a:p>
          <a:p>
            <a:r>
              <a:rPr lang="en-GB" sz="2400" i="1" dirty="0" smtClean="0">
                <a:ea typeface="ＭＳ Ｐゴシック" pitchFamily="34" charset="-128"/>
              </a:rPr>
              <a:t>Exploratory Data Analysis</a:t>
            </a:r>
            <a:r>
              <a:rPr lang="en-GB" sz="2400" dirty="0" smtClean="0">
                <a:ea typeface="ＭＳ Ｐゴシック" pitchFamily="34" charset="-128"/>
              </a:rPr>
              <a:t> by John W. </a:t>
            </a:r>
            <a:r>
              <a:rPr lang="en-GB" sz="2400" dirty="0" err="1" smtClean="0">
                <a:ea typeface="ＭＳ Ｐゴシック" pitchFamily="34" charset="-128"/>
              </a:rPr>
              <a:t>Tukey</a:t>
            </a:r>
            <a:r>
              <a:rPr lang="en-GB" sz="2400" dirty="0" smtClean="0">
                <a:ea typeface="ＭＳ Ｐゴシック" pitchFamily="34" charset="-128"/>
              </a:rPr>
              <a:t> (1977)</a:t>
            </a:r>
            <a:endParaRPr lang="en-GB" sz="2400" i="1" dirty="0" smtClean="0">
              <a:ea typeface="ＭＳ Ｐゴシック" pitchFamily="34" charset="-128"/>
            </a:endParaRPr>
          </a:p>
          <a:p>
            <a:r>
              <a:rPr lang="en-GB" sz="2400" dirty="0" smtClean="0">
                <a:ea typeface="ＭＳ Ｐゴシック" pitchFamily="34" charset="-128"/>
              </a:rPr>
              <a:t>TED talk Hans </a:t>
            </a:r>
            <a:r>
              <a:rPr lang="en-GB" sz="2400" dirty="0" err="1" smtClean="0">
                <a:ea typeface="ＭＳ Ｐゴシック" pitchFamily="34" charset="-128"/>
              </a:rPr>
              <a:t>Rosling</a:t>
            </a:r>
            <a:r>
              <a:rPr lang="en-GB" sz="2400" dirty="0" smtClean="0">
                <a:ea typeface="ＭＳ Ｐゴシック" pitchFamily="34" charset="-128"/>
              </a:rPr>
              <a:t> </a:t>
            </a:r>
            <a:r>
              <a:rPr lang="en-GB" sz="2400" dirty="0" smtClean="0">
                <a:ea typeface="ＭＳ Ｐゴシック" pitchFamily="34" charset="-128"/>
                <a:hlinkClick r:id="rId2"/>
              </a:rPr>
              <a:t>http://www.ted.com/talks/hans_rosling_shows_the_best_stats_you_ve_ever_seen.html</a:t>
            </a:r>
            <a:endParaRPr lang="en-GB" sz="2400" dirty="0" smtClean="0">
              <a:ea typeface="ＭＳ Ｐゴシック" pitchFamily="34" charset="-128"/>
            </a:endParaRPr>
          </a:p>
          <a:p>
            <a:pPr marL="0" indent="0">
              <a:buNone/>
            </a:pPr>
            <a:endParaRPr lang="en-GB" sz="2400" dirty="0" smtClean="0">
              <a:ea typeface="ＭＳ Ｐゴシック" pitchFamily="34" charset="-128"/>
            </a:endParaRPr>
          </a:p>
          <a:p>
            <a:endParaRPr lang="en-GB" sz="2400" dirty="0" smtClean="0">
              <a:ea typeface="ＭＳ Ｐゴシック" pitchFamily="34" charset="-128"/>
            </a:endParaRPr>
          </a:p>
        </p:txBody>
      </p:sp>
    </p:spTree>
    <p:extLst>
      <p:ext uri="{BB962C8B-B14F-4D97-AF65-F5344CB8AC3E}">
        <p14:creationId xmlns:p14="http://schemas.microsoft.com/office/powerpoint/2010/main" val="273676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Workshop Aims</a:t>
            </a:r>
            <a:endParaRPr lang="en-GB" sz="3600" dirty="0">
              <a:solidFill>
                <a:srgbClr val="800080"/>
              </a:solidFill>
              <a:latin typeface="+mj-lt"/>
            </a:endParaRPr>
          </a:p>
        </p:txBody>
      </p:sp>
      <p:sp>
        <p:nvSpPr>
          <p:cNvPr id="3" name="Content Placeholder 2"/>
          <p:cNvSpPr txBox="1">
            <a:spLocks/>
          </p:cNvSpPr>
          <p:nvPr/>
        </p:nvSpPr>
        <p:spPr>
          <a:xfrm>
            <a:off x="468313" y="1844675"/>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000" dirty="0" smtClean="0">
                <a:ea typeface="ＭＳ Ｐゴシック" pitchFamily="34" charset="-128"/>
              </a:rPr>
              <a:t>In this workshop, we will</a:t>
            </a:r>
          </a:p>
          <a:p>
            <a:endParaRPr lang="en-GB" sz="2000" dirty="0" smtClean="0">
              <a:ea typeface="ＭＳ Ｐゴシック" pitchFamily="34" charset="-128"/>
            </a:endParaRPr>
          </a:p>
          <a:p>
            <a:pPr lvl="1">
              <a:buFont typeface="Arial" pitchFamily="34" charset="0"/>
              <a:buChar char="•"/>
            </a:pPr>
            <a:r>
              <a:rPr lang="en-GB" sz="2000" dirty="0" smtClean="0">
                <a:ea typeface="ＭＳ Ｐゴシック" pitchFamily="34" charset="-128"/>
              </a:rPr>
              <a:t>Set out some simple</a:t>
            </a:r>
            <a:r>
              <a:rPr lang="en-GB" sz="2000" dirty="0" smtClean="0">
                <a:solidFill>
                  <a:srgbClr val="6D009D"/>
                </a:solidFill>
                <a:ea typeface="ＭＳ Ｐゴシック" pitchFamily="34" charset="-128"/>
              </a:rPr>
              <a:t> principles</a:t>
            </a:r>
          </a:p>
          <a:p>
            <a:pPr lvl="1">
              <a:buFont typeface="Arial" pitchFamily="34" charset="0"/>
              <a:buChar char="•"/>
            </a:pPr>
            <a:r>
              <a:rPr lang="en-GB" sz="2000" dirty="0" smtClean="0">
                <a:ea typeface="ＭＳ Ｐゴシック" pitchFamily="34" charset="-128"/>
              </a:rPr>
              <a:t>Assist with </a:t>
            </a:r>
            <a:r>
              <a:rPr lang="en-GB" sz="2000" dirty="0" smtClean="0">
                <a:solidFill>
                  <a:srgbClr val="6D009D"/>
                </a:solidFill>
                <a:ea typeface="ＭＳ Ｐゴシック" pitchFamily="34" charset="-128"/>
              </a:rPr>
              <a:t>clear</a:t>
            </a:r>
            <a:r>
              <a:rPr lang="en-GB" sz="2000" dirty="0" smtClean="0">
                <a:ea typeface="ＭＳ Ｐゴシック" pitchFamily="34" charset="-128"/>
              </a:rPr>
              <a:t> </a:t>
            </a:r>
            <a:r>
              <a:rPr lang="en-GB" sz="2000" dirty="0" smtClean="0">
                <a:solidFill>
                  <a:srgbClr val="6D009D"/>
                </a:solidFill>
                <a:ea typeface="ＭＳ Ｐゴシック" pitchFamily="34" charset="-128"/>
              </a:rPr>
              <a:t>data </a:t>
            </a:r>
            <a:r>
              <a:rPr lang="en-GB" sz="2000" dirty="0" smtClean="0">
                <a:ea typeface="ＭＳ Ｐゴシック" pitchFamily="34" charset="-128"/>
              </a:rPr>
              <a:t>and</a:t>
            </a:r>
            <a:r>
              <a:rPr lang="en-GB" sz="2000" dirty="0" smtClean="0">
                <a:solidFill>
                  <a:srgbClr val="6D009D"/>
                </a:solidFill>
                <a:ea typeface="ＭＳ Ｐゴシック" pitchFamily="34" charset="-128"/>
              </a:rPr>
              <a:t> information presentation</a:t>
            </a:r>
          </a:p>
          <a:p>
            <a:pPr lvl="1">
              <a:buFont typeface="Arial" pitchFamily="34" charset="0"/>
              <a:buChar char="•"/>
            </a:pPr>
            <a:r>
              <a:rPr lang="en-GB" sz="2000" dirty="0" smtClean="0">
                <a:ea typeface="ＭＳ Ｐゴシック" pitchFamily="34" charset="-128"/>
              </a:rPr>
              <a:t>Show you how to improve people’s </a:t>
            </a:r>
            <a:r>
              <a:rPr lang="en-GB" sz="2000" dirty="0" smtClean="0">
                <a:solidFill>
                  <a:srgbClr val="6D009D"/>
                </a:solidFill>
                <a:ea typeface="ＭＳ Ｐゴシック" pitchFamily="34" charset="-128"/>
              </a:rPr>
              <a:t>understanding</a:t>
            </a:r>
            <a:r>
              <a:rPr lang="en-GB" sz="2000" dirty="0" smtClean="0">
                <a:ea typeface="ＭＳ Ｐゴシック" pitchFamily="34" charset="-128"/>
              </a:rPr>
              <a:t> of the data</a:t>
            </a:r>
          </a:p>
          <a:p>
            <a:pPr lvl="1">
              <a:buFont typeface="Arial" pitchFamily="34" charset="0"/>
              <a:buChar char="•"/>
            </a:pPr>
            <a:r>
              <a:rPr lang="en-GB" sz="2000" dirty="0" smtClean="0">
                <a:ea typeface="ＭＳ Ｐゴシック" pitchFamily="34" charset="-128"/>
              </a:rPr>
              <a:t>Show you how to effectively get across the </a:t>
            </a:r>
            <a:r>
              <a:rPr lang="en-GB" sz="2000" dirty="0" smtClean="0">
                <a:solidFill>
                  <a:srgbClr val="6D009D"/>
                </a:solidFill>
                <a:ea typeface="ＭＳ Ｐゴシック" pitchFamily="34" charset="-128"/>
              </a:rPr>
              <a:t>overall message </a:t>
            </a:r>
            <a:r>
              <a:rPr lang="en-GB" sz="2000" dirty="0" smtClean="0">
                <a:ea typeface="ＭＳ Ｐゴシック" pitchFamily="34" charset="-128"/>
              </a:rPr>
              <a:t>of your dissertation</a:t>
            </a:r>
          </a:p>
          <a:p>
            <a:endParaRPr lang="en-GB" sz="2000" dirty="0" smtClean="0">
              <a:ea typeface="ＭＳ Ｐゴシック" pitchFamily="34" charset="-128"/>
            </a:endParaRPr>
          </a:p>
        </p:txBody>
      </p:sp>
    </p:spTree>
    <p:extLst>
      <p:ext uri="{BB962C8B-B14F-4D97-AF65-F5344CB8AC3E}">
        <p14:creationId xmlns:p14="http://schemas.microsoft.com/office/powerpoint/2010/main" val="3989425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996952"/>
            <a:ext cx="6408712" cy="769441"/>
          </a:xfrm>
          <a:prstGeom prst="rect">
            <a:avLst/>
          </a:prstGeom>
          <a:noFill/>
        </p:spPr>
        <p:txBody>
          <a:bodyPr wrap="square" rtlCol="0">
            <a:spAutoFit/>
          </a:bodyPr>
          <a:lstStyle/>
          <a:p>
            <a:pPr algn="ctr"/>
            <a:r>
              <a:rPr lang="en-GB" sz="4400" b="1" dirty="0" smtClean="0">
                <a:solidFill>
                  <a:srgbClr val="800080"/>
                </a:solidFill>
                <a:latin typeface="+mj-lt"/>
              </a:rPr>
              <a:t>Hand-out figures</a:t>
            </a:r>
            <a:endParaRPr lang="en-GB" sz="3600" dirty="0">
              <a:solidFill>
                <a:srgbClr val="800080"/>
              </a:solidFill>
              <a:latin typeface="+mj-lt"/>
            </a:endParaRPr>
          </a:p>
        </p:txBody>
      </p:sp>
    </p:spTree>
    <p:extLst>
      <p:ext uri="{BB962C8B-B14F-4D97-AF65-F5344CB8AC3E}">
        <p14:creationId xmlns:p14="http://schemas.microsoft.com/office/powerpoint/2010/main" val="853638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skthesportsdietitian.runnersworld.com/files/2011/06/pymid.gif"/>
          <p:cNvPicPr>
            <a:picLocks noChangeAspect="1" noChangeArrowheads="1"/>
          </p:cNvPicPr>
          <p:nvPr/>
        </p:nvPicPr>
        <p:blipFill>
          <a:blip r:embed="rId2" cstate="print"/>
          <a:srcRect/>
          <a:stretch>
            <a:fillRect/>
          </a:stretch>
        </p:blipFill>
        <p:spPr bwMode="auto">
          <a:xfrm>
            <a:off x="1619250" y="1268413"/>
            <a:ext cx="5619750" cy="4381500"/>
          </a:xfrm>
          <a:prstGeom prst="rect">
            <a:avLst/>
          </a:prstGeom>
          <a:noFill/>
          <a:ln w="9525">
            <a:noFill/>
            <a:miter lim="800000"/>
            <a:headEnd/>
            <a:tailEnd/>
          </a:ln>
        </p:spPr>
      </p:pic>
    </p:spTree>
    <p:extLst>
      <p:ext uri="{BB962C8B-B14F-4D97-AF65-F5344CB8AC3E}">
        <p14:creationId xmlns:p14="http://schemas.microsoft.com/office/powerpoint/2010/main" val="3279327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che.gawkerassets.com/assets/images/17/2010/10/mypyramid.png"/>
          <p:cNvPicPr>
            <a:picLocks noChangeAspect="1" noChangeArrowheads="1"/>
          </p:cNvPicPr>
          <p:nvPr/>
        </p:nvPicPr>
        <p:blipFill>
          <a:blip r:embed="rId2" cstate="print"/>
          <a:srcRect/>
          <a:stretch>
            <a:fillRect/>
          </a:stretch>
        </p:blipFill>
        <p:spPr bwMode="auto">
          <a:xfrm>
            <a:off x="1479550" y="1412875"/>
            <a:ext cx="6000750" cy="4638675"/>
          </a:xfrm>
          <a:prstGeom prst="rect">
            <a:avLst/>
          </a:prstGeom>
          <a:noFill/>
          <a:ln w="9525">
            <a:noFill/>
            <a:miter lim="800000"/>
            <a:headEnd/>
            <a:tailEnd/>
          </a:ln>
        </p:spPr>
      </p:pic>
    </p:spTree>
    <p:extLst>
      <p:ext uri="{BB962C8B-B14F-4D97-AF65-F5344CB8AC3E}">
        <p14:creationId xmlns:p14="http://schemas.microsoft.com/office/powerpoint/2010/main" val="3489585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MxkJ_s0JIws/TXelItUNhsI/AAAAAAAAAA8/7-HGnYVEplo/s1600/The+Healthy+Food+Pyramid.jpg"/>
          <p:cNvPicPr>
            <a:picLocks noChangeAspect="1" noChangeArrowheads="1"/>
          </p:cNvPicPr>
          <p:nvPr/>
        </p:nvPicPr>
        <p:blipFill>
          <a:blip r:embed="rId2" cstate="print"/>
          <a:srcRect/>
          <a:stretch>
            <a:fillRect/>
          </a:stretch>
        </p:blipFill>
        <p:spPr bwMode="auto">
          <a:xfrm>
            <a:off x="1692275" y="1125538"/>
            <a:ext cx="6075363" cy="4927600"/>
          </a:xfrm>
          <a:prstGeom prst="rect">
            <a:avLst/>
          </a:prstGeom>
          <a:noFill/>
          <a:ln w="9525">
            <a:noFill/>
            <a:miter lim="800000"/>
            <a:headEnd/>
            <a:tailEnd/>
          </a:ln>
        </p:spPr>
      </p:pic>
    </p:spTree>
    <p:extLst>
      <p:ext uri="{BB962C8B-B14F-4D97-AF65-F5344CB8AC3E}">
        <p14:creationId xmlns:p14="http://schemas.microsoft.com/office/powerpoint/2010/main" val="879179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skthesportsdietitian.runnersworld.com/files/2011/06/MyPlate-green300x2733.jpg"/>
          <p:cNvPicPr>
            <a:picLocks noChangeAspect="1" noChangeArrowheads="1"/>
          </p:cNvPicPr>
          <p:nvPr/>
        </p:nvPicPr>
        <p:blipFill>
          <a:blip r:embed="rId2" cstate="print"/>
          <a:srcRect/>
          <a:stretch>
            <a:fillRect/>
          </a:stretch>
        </p:blipFill>
        <p:spPr bwMode="auto">
          <a:xfrm>
            <a:off x="1763713" y="1123950"/>
            <a:ext cx="5400675" cy="4916488"/>
          </a:xfrm>
          <a:prstGeom prst="rect">
            <a:avLst/>
          </a:prstGeom>
          <a:noFill/>
          <a:ln w="9525">
            <a:noFill/>
            <a:miter lim="800000"/>
            <a:headEnd/>
            <a:tailEnd/>
          </a:ln>
        </p:spPr>
      </p:pic>
    </p:spTree>
    <p:extLst>
      <p:ext uri="{BB962C8B-B14F-4D97-AF65-F5344CB8AC3E}">
        <p14:creationId xmlns:p14="http://schemas.microsoft.com/office/powerpoint/2010/main" val="244322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840760" cy="1446550"/>
          </a:xfrm>
          <a:prstGeom prst="rect">
            <a:avLst/>
          </a:prstGeom>
          <a:noFill/>
        </p:spPr>
        <p:txBody>
          <a:bodyPr wrap="square" rtlCol="0">
            <a:spAutoFit/>
          </a:bodyPr>
          <a:lstStyle/>
          <a:p>
            <a:pPr algn="ctr"/>
            <a:r>
              <a:rPr lang="en-GB" sz="4400" b="1" dirty="0" smtClean="0">
                <a:solidFill>
                  <a:srgbClr val="800080"/>
                </a:solidFill>
                <a:latin typeface="+mj-lt"/>
              </a:rPr>
              <a:t>Florence Nightingale and the Crimean War</a:t>
            </a:r>
            <a:endParaRPr lang="en-GB" sz="3600" dirty="0">
              <a:solidFill>
                <a:srgbClr val="800080"/>
              </a:solidFill>
              <a:latin typeface="+mj-lt"/>
            </a:endParaRPr>
          </a:p>
        </p:txBody>
      </p:sp>
      <p:pic>
        <p:nvPicPr>
          <p:cNvPr id="3" name="Picture 3"/>
          <p:cNvPicPr>
            <a:picLocks noChangeAspect="1" noChangeArrowheads="1"/>
          </p:cNvPicPr>
          <p:nvPr/>
        </p:nvPicPr>
        <p:blipFill>
          <a:blip r:embed="rId3" cstate="print"/>
          <a:srcRect/>
          <a:stretch>
            <a:fillRect/>
          </a:stretch>
        </p:blipFill>
        <p:spPr bwMode="auto">
          <a:xfrm>
            <a:off x="751036" y="2060848"/>
            <a:ext cx="2539450" cy="3189287"/>
          </a:xfrm>
          <a:prstGeom prst="rect">
            <a:avLst/>
          </a:prstGeom>
          <a:noFill/>
          <a:ln w="9525" algn="ctr">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3779838" y="2087835"/>
            <a:ext cx="4762500" cy="3162300"/>
          </a:xfrm>
          <a:prstGeom prst="rect">
            <a:avLst/>
          </a:prstGeom>
          <a:noFill/>
          <a:ln w="9525" algn="ctr">
            <a:noFill/>
            <a:miter lim="800000"/>
            <a:headEnd/>
            <a:tailEnd/>
          </a:ln>
          <a:effectLst/>
        </p:spPr>
      </p:pic>
      <p:sp>
        <p:nvSpPr>
          <p:cNvPr id="5" name="TextBox 1"/>
          <p:cNvSpPr txBox="1">
            <a:spLocks noChangeArrowheads="1"/>
          </p:cNvSpPr>
          <p:nvPr/>
        </p:nvSpPr>
        <p:spPr bwMode="auto">
          <a:xfrm>
            <a:off x="4900613" y="5357812"/>
            <a:ext cx="2520950" cy="369888"/>
          </a:xfrm>
          <a:prstGeom prst="rect">
            <a:avLst/>
          </a:prstGeom>
          <a:noFill/>
          <a:ln w="9525">
            <a:noFill/>
            <a:miter lim="800000"/>
            <a:headEnd/>
            <a:tailEnd/>
          </a:ln>
        </p:spPr>
        <p:txBody>
          <a:bodyPr>
            <a:spAutoFit/>
          </a:bodyPr>
          <a:lstStyle/>
          <a:p>
            <a:r>
              <a:rPr lang="en-GB" i="1" dirty="0"/>
              <a:t>Polar area charts</a:t>
            </a:r>
          </a:p>
        </p:txBody>
      </p:sp>
    </p:spTree>
    <p:extLst>
      <p:ext uri="{BB962C8B-B14F-4D97-AF65-F5344CB8AC3E}">
        <p14:creationId xmlns:p14="http://schemas.microsoft.com/office/powerpoint/2010/main" val="7763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62614"/>
            <a:ext cx="4248472" cy="417646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4716016" y="1662614"/>
            <a:ext cx="4248472" cy="41764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1520" y="1772816"/>
            <a:ext cx="4032448" cy="461665"/>
          </a:xfrm>
          <a:prstGeom prst="rect">
            <a:avLst/>
          </a:prstGeom>
          <a:noFill/>
        </p:spPr>
        <p:txBody>
          <a:bodyPr wrap="square" rtlCol="0">
            <a:spAutoFit/>
          </a:bodyPr>
          <a:lstStyle/>
          <a:p>
            <a:pPr algn="ctr"/>
            <a:r>
              <a:rPr lang="en-GB" sz="2400" b="1" dirty="0" smtClean="0">
                <a:solidFill>
                  <a:schemeClr val="bg1"/>
                </a:solidFill>
              </a:rPr>
              <a:t>What is Data?</a:t>
            </a:r>
            <a:endParaRPr lang="en-GB" sz="2400" b="1" dirty="0">
              <a:solidFill>
                <a:schemeClr val="bg1"/>
              </a:solidFill>
            </a:endParaRPr>
          </a:p>
        </p:txBody>
      </p:sp>
      <p:sp>
        <p:nvSpPr>
          <p:cNvPr id="5" name="TextBox 4"/>
          <p:cNvSpPr txBox="1"/>
          <p:nvPr/>
        </p:nvSpPr>
        <p:spPr>
          <a:xfrm>
            <a:off x="251520" y="2492896"/>
            <a:ext cx="3888432" cy="3693319"/>
          </a:xfrm>
          <a:prstGeom prst="rect">
            <a:avLst/>
          </a:prstGeom>
          <a:noFill/>
        </p:spPr>
        <p:txBody>
          <a:bodyPr wrap="square" rtlCol="0">
            <a:spAutoFit/>
          </a:bodyPr>
          <a:lstStyle/>
          <a:p>
            <a:pPr marL="285750" indent="-285750">
              <a:buFont typeface="Arial" pitchFamily="34" charset="0"/>
              <a:buChar char="•"/>
            </a:pPr>
            <a:r>
              <a:rPr lang="en-GB" dirty="0" smtClean="0">
                <a:solidFill>
                  <a:schemeClr val="bg1"/>
                </a:solidFill>
              </a:rPr>
              <a:t>A collection of facts, such as values or measurements</a:t>
            </a:r>
          </a:p>
          <a:p>
            <a:pPr marL="285750" indent="-285750">
              <a:buFont typeface="Arial" pitchFamily="34" charset="0"/>
              <a:buChar char="•"/>
            </a:pPr>
            <a:endParaRPr lang="en-GB" dirty="0">
              <a:solidFill>
                <a:schemeClr val="bg1"/>
              </a:solidFill>
            </a:endParaRPr>
          </a:p>
          <a:p>
            <a:pPr marL="285750" indent="-285750">
              <a:buFont typeface="Arial" pitchFamily="34" charset="0"/>
              <a:buChar char="•"/>
            </a:pPr>
            <a:r>
              <a:rPr lang="en-GB" dirty="0" smtClean="0">
                <a:solidFill>
                  <a:schemeClr val="bg1"/>
                </a:solidFill>
              </a:rPr>
              <a:t>The raw material of science</a:t>
            </a:r>
          </a:p>
          <a:p>
            <a:pPr marL="285750" indent="-285750">
              <a:buFont typeface="Arial" pitchFamily="34" charset="0"/>
              <a:buChar char="•"/>
            </a:pPr>
            <a:endParaRPr lang="en-GB" dirty="0">
              <a:solidFill>
                <a:schemeClr val="bg1"/>
              </a:solidFill>
            </a:endParaRPr>
          </a:p>
          <a:p>
            <a:pPr marL="285750" indent="-285750">
              <a:buFont typeface="Arial" pitchFamily="34" charset="0"/>
              <a:buChar char="•"/>
            </a:pPr>
            <a:r>
              <a:rPr lang="en-GB" dirty="0" smtClean="0">
                <a:solidFill>
                  <a:schemeClr val="bg1"/>
                </a:solidFill>
              </a:rPr>
              <a:t>Contains the information waiting to be released</a:t>
            </a:r>
          </a:p>
          <a:p>
            <a:pPr marL="285750" indent="-285750">
              <a:buFont typeface="Arial" pitchFamily="34" charset="0"/>
              <a:buChar char="•"/>
            </a:pPr>
            <a:endParaRPr lang="en-GB" dirty="0">
              <a:solidFill>
                <a:schemeClr val="bg1"/>
              </a:solidFill>
            </a:endParaRPr>
          </a:p>
          <a:p>
            <a:pPr marL="285750" indent="-285750">
              <a:buFont typeface="Arial" pitchFamily="34" charset="0"/>
              <a:buChar char="•"/>
            </a:pPr>
            <a:r>
              <a:rPr lang="en-GB" dirty="0" smtClean="0">
                <a:solidFill>
                  <a:schemeClr val="bg1"/>
                </a:solidFill>
              </a:rPr>
              <a:t>This is done through data presentation, interpretation and </a:t>
            </a:r>
            <a:r>
              <a:rPr lang="en-GB" dirty="0" err="1" smtClean="0">
                <a:solidFill>
                  <a:schemeClr val="bg1"/>
                </a:solidFill>
              </a:rPr>
              <a:t>statisitics</a:t>
            </a:r>
            <a:endParaRPr lang="en-GB" dirty="0" smtClean="0">
              <a:solidFill>
                <a:schemeClr val="bg1"/>
              </a:solidFill>
            </a:endParaRPr>
          </a:p>
          <a:p>
            <a:endParaRPr lang="en-GB" dirty="0"/>
          </a:p>
          <a:p>
            <a:endParaRPr lang="en-GB" dirty="0"/>
          </a:p>
        </p:txBody>
      </p:sp>
      <p:sp>
        <p:nvSpPr>
          <p:cNvPr id="6" name="TextBox 5"/>
          <p:cNvSpPr txBox="1"/>
          <p:nvPr/>
        </p:nvSpPr>
        <p:spPr>
          <a:xfrm>
            <a:off x="4933589" y="1801138"/>
            <a:ext cx="4032448" cy="461665"/>
          </a:xfrm>
          <a:prstGeom prst="rect">
            <a:avLst/>
          </a:prstGeom>
          <a:noFill/>
        </p:spPr>
        <p:txBody>
          <a:bodyPr wrap="square" rtlCol="0">
            <a:spAutoFit/>
          </a:bodyPr>
          <a:lstStyle/>
          <a:p>
            <a:pPr algn="ctr"/>
            <a:r>
              <a:rPr lang="en-GB" sz="2400" b="1" dirty="0" smtClean="0">
                <a:solidFill>
                  <a:schemeClr val="bg1"/>
                </a:solidFill>
              </a:rPr>
              <a:t>Presenting data</a:t>
            </a:r>
            <a:endParaRPr lang="en-GB" sz="2400" b="1" dirty="0">
              <a:solidFill>
                <a:schemeClr val="bg1"/>
              </a:solidFill>
            </a:endParaRPr>
          </a:p>
        </p:txBody>
      </p:sp>
      <p:sp>
        <p:nvSpPr>
          <p:cNvPr id="7" name="TextBox 6"/>
          <p:cNvSpPr txBox="1"/>
          <p:nvPr/>
        </p:nvSpPr>
        <p:spPr>
          <a:xfrm>
            <a:off x="5005597" y="2492896"/>
            <a:ext cx="3888432" cy="2308324"/>
          </a:xfrm>
          <a:prstGeom prst="rect">
            <a:avLst/>
          </a:prstGeom>
          <a:noFill/>
        </p:spPr>
        <p:txBody>
          <a:bodyPr wrap="square" rtlCol="0">
            <a:spAutoFit/>
          </a:bodyPr>
          <a:lstStyle/>
          <a:p>
            <a:r>
              <a:rPr lang="en-GB" dirty="0" smtClean="0">
                <a:solidFill>
                  <a:schemeClr val="bg1"/>
                </a:solidFill>
              </a:rPr>
              <a:t>What presentation formats are there?</a:t>
            </a:r>
          </a:p>
          <a:p>
            <a:endParaRPr lang="en-GB" dirty="0">
              <a:solidFill>
                <a:schemeClr val="bg1"/>
              </a:solidFill>
            </a:endParaRPr>
          </a:p>
          <a:p>
            <a:pPr marL="285750" indent="-285750">
              <a:buFont typeface="Arial" pitchFamily="34" charset="0"/>
              <a:buChar char="•"/>
            </a:pPr>
            <a:r>
              <a:rPr lang="en-GB" dirty="0" smtClean="0">
                <a:solidFill>
                  <a:schemeClr val="bg1"/>
                </a:solidFill>
              </a:rPr>
              <a:t>Summary statistics</a:t>
            </a:r>
          </a:p>
          <a:p>
            <a:pPr marL="285750" indent="-285750">
              <a:buFont typeface="Arial" pitchFamily="34" charset="0"/>
              <a:buChar char="•"/>
            </a:pPr>
            <a:r>
              <a:rPr lang="en-GB" dirty="0" smtClean="0">
                <a:solidFill>
                  <a:schemeClr val="bg1"/>
                </a:solidFill>
              </a:rPr>
              <a:t>Tables</a:t>
            </a:r>
          </a:p>
          <a:p>
            <a:pPr marL="285750" indent="-285750">
              <a:buFont typeface="Arial" pitchFamily="34" charset="0"/>
              <a:buChar char="•"/>
            </a:pPr>
            <a:r>
              <a:rPr lang="en-GB" dirty="0" smtClean="0">
                <a:solidFill>
                  <a:schemeClr val="bg1"/>
                </a:solidFill>
              </a:rPr>
              <a:t>Bar charts</a:t>
            </a:r>
          </a:p>
          <a:p>
            <a:pPr marL="285750" indent="-285750">
              <a:buFont typeface="Arial" pitchFamily="34" charset="0"/>
              <a:buChar char="•"/>
            </a:pPr>
            <a:r>
              <a:rPr lang="en-GB" dirty="0" smtClean="0">
                <a:solidFill>
                  <a:schemeClr val="bg1"/>
                </a:solidFill>
              </a:rPr>
              <a:t>Line graphs</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2604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nask.man.ac.uk\home$\Desktop\matisse-crack.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276027" y="4269244"/>
            <a:ext cx="8421886" cy="2391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Activity</a:t>
            </a:r>
            <a:endParaRPr lang="en-GB" sz="3600" dirty="0">
              <a:solidFill>
                <a:srgbClr val="800080"/>
              </a:solidFill>
              <a:latin typeface="+mj-lt"/>
            </a:endParaRPr>
          </a:p>
        </p:txBody>
      </p:sp>
      <p:sp>
        <p:nvSpPr>
          <p:cNvPr id="3" name="Content Placeholder 2"/>
          <p:cNvSpPr txBox="1">
            <a:spLocks/>
          </p:cNvSpPr>
          <p:nvPr/>
        </p:nvSpPr>
        <p:spPr>
          <a:xfrm>
            <a:off x="468313" y="1844675"/>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000" dirty="0" smtClean="0">
                <a:ea typeface="ＭＳ Ｐゴシック" pitchFamily="34" charset="-128"/>
              </a:rPr>
              <a:t>Spend several minutes in groups coming up with answers to the following:</a:t>
            </a:r>
          </a:p>
          <a:p>
            <a:pPr marL="0" indent="0">
              <a:buFontTx/>
              <a:buNone/>
            </a:pPr>
            <a:endParaRPr lang="en-GB" sz="2000" dirty="0" smtClean="0">
              <a:ea typeface="ＭＳ Ｐゴシック" pitchFamily="34" charset="-128"/>
            </a:endParaRPr>
          </a:p>
          <a:p>
            <a:pPr marL="0" indent="0"/>
            <a:r>
              <a:rPr lang="en-GB" sz="2000" dirty="0" smtClean="0">
                <a:ea typeface="ＭＳ Ｐゴシック" pitchFamily="34" charset="-128"/>
              </a:rPr>
              <a:t>What different </a:t>
            </a:r>
            <a:r>
              <a:rPr lang="en-GB" sz="2000" dirty="0" smtClean="0">
                <a:solidFill>
                  <a:srgbClr val="6D009D"/>
                </a:solidFill>
                <a:ea typeface="ＭＳ Ｐゴシック" pitchFamily="34" charset="-128"/>
              </a:rPr>
              <a:t>types</a:t>
            </a:r>
            <a:r>
              <a:rPr lang="en-GB" sz="2000" dirty="0" smtClean="0">
                <a:ea typeface="ＭＳ Ｐゴシック" pitchFamily="34" charset="-128"/>
              </a:rPr>
              <a:t> of data are there?</a:t>
            </a:r>
          </a:p>
          <a:p>
            <a:pPr marL="0" indent="0"/>
            <a:r>
              <a:rPr lang="en-GB" sz="2000" dirty="0" smtClean="0">
                <a:ea typeface="ＭＳ Ｐゴシック" pitchFamily="34" charset="-128"/>
              </a:rPr>
              <a:t>Can you give some </a:t>
            </a:r>
            <a:r>
              <a:rPr lang="en-GB" sz="2000" dirty="0" smtClean="0">
                <a:solidFill>
                  <a:srgbClr val="6D009D"/>
                </a:solidFill>
                <a:ea typeface="ＭＳ Ｐゴシック" pitchFamily="34" charset="-128"/>
              </a:rPr>
              <a:t>examples</a:t>
            </a:r>
            <a:r>
              <a:rPr lang="en-GB" sz="2000" dirty="0" smtClean="0">
                <a:ea typeface="ＭＳ Ｐゴシック" pitchFamily="34" charset="-128"/>
              </a:rPr>
              <a:t> of each?</a:t>
            </a:r>
          </a:p>
          <a:p>
            <a:pPr marL="0" indent="0"/>
            <a:r>
              <a:rPr lang="en-GB" sz="2000" dirty="0" smtClean="0">
                <a:solidFill>
                  <a:srgbClr val="6D009D"/>
                </a:solidFill>
                <a:ea typeface="ＭＳ Ｐゴシック" pitchFamily="34" charset="-128"/>
              </a:rPr>
              <a:t>Where</a:t>
            </a:r>
            <a:r>
              <a:rPr lang="en-GB" sz="2000" dirty="0" smtClean="0">
                <a:ea typeface="ＭＳ Ｐゴシック" pitchFamily="34" charset="-128"/>
              </a:rPr>
              <a:t> do they occur and what are the </a:t>
            </a:r>
            <a:r>
              <a:rPr lang="en-GB" sz="2000" dirty="0" smtClean="0">
                <a:solidFill>
                  <a:srgbClr val="6D009D"/>
                </a:solidFill>
                <a:ea typeface="ＭＳ Ｐゴシック" pitchFamily="34" charset="-128"/>
              </a:rPr>
              <a:t>pros and cons </a:t>
            </a:r>
            <a:r>
              <a:rPr lang="en-GB" sz="2000" dirty="0" smtClean="0">
                <a:ea typeface="ＭＳ Ｐゴシック" pitchFamily="34" charset="-128"/>
              </a:rPr>
              <a:t>of using them?</a:t>
            </a:r>
          </a:p>
        </p:txBody>
      </p:sp>
    </p:spTree>
    <p:extLst>
      <p:ext uri="{BB962C8B-B14F-4D97-AF65-F5344CB8AC3E}">
        <p14:creationId xmlns:p14="http://schemas.microsoft.com/office/powerpoint/2010/main" val="110351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Types of Data</a:t>
            </a:r>
            <a:endParaRPr lang="en-GB" sz="3600" dirty="0">
              <a:solidFill>
                <a:srgbClr val="800080"/>
              </a:solidFill>
              <a:latin typeface="+mj-lt"/>
            </a:endParaRPr>
          </a:p>
        </p:txBody>
      </p:sp>
      <p:sp>
        <p:nvSpPr>
          <p:cNvPr id="3" name="Content Placeholder 2"/>
          <p:cNvSpPr txBox="1">
            <a:spLocks/>
          </p:cNvSpPr>
          <p:nvPr/>
        </p:nvSpPr>
        <p:spPr>
          <a:xfrm>
            <a:off x="468312" y="1268760"/>
            <a:ext cx="7848103" cy="40830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dirty="0" smtClean="0">
                <a:ea typeface="ＭＳ Ｐゴシック" pitchFamily="34" charset="-128"/>
              </a:rPr>
              <a:t>Qualitative</a:t>
            </a:r>
          </a:p>
          <a:p>
            <a:pPr lvl="1">
              <a:buFont typeface="Arial" pitchFamily="34" charset="0"/>
              <a:buChar char="•"/>
            </a:pPr>
            <a:r>
              <a:rPr lang="en-GB" sz="2400" dirty="0" smtClean="0">
                <a:ea typeface="ＭＳ Ｐゴシック" pitchFamily="34" charset="-128"/>
              </a:rPr>
              <a:t>Descriptive e.g. from a patient interview</a:t>
            </a:r>
          </a:p>
          <a:p>
            <a:r>
              <a:rPr lang="en-GB" sz="2400" dirty="0" smtClean="0">
                <a:ea typeface="ＭＳ Ｐゴシック" pitchFamily="34" charset="-128"/>
              </a:rPr>
              <a:t>Numeric/quantitative</a:t>
            </a:r>
          </a:p>
          <a:p>
            <a:pPr lvl="1"/>
            <a:r>
              <a:rPr lang="en-GB" sz="2400" dirty="0" smtClean="0">
                <a:ea typeface="ＭＳ Ｐゴシック" pitchFamily="34" charset="-128"/>
              </a:rPr>
              <a:t>Nominal/Categorical</a:t>
            </a:r>
          </a:p>
          <a:p>
            <a:pPr lvl="2"/>
            <a:r>
              <a:rPr lang="en-GB" dirty="0" smtClean="0">
                <a:ea typeface="ＭＳ Ｐゴシック" pitchFamily="34" charset="-128"/>
              </a:rPr>
              <a:t>e.g. male or female</a:t>
            </a:r>
          </a:p>
          <a:p>
            <a:pPr lvl="1"/>
            <a:r>
              <a:rPr lang="en-GB" sz="2400" dirty="0" smtClean="0">
                <a:ea typeface="ＭＳ Ｐゴシック" pitchFamily="34" charset="-128"/>
              </a:rPr>
              <a:t>Ordinal</a:t>
            </a:r>
          </a:p>
          <a:p>
            <a:pPr lvl="2"/>
            <a:r>
              <a:rPr lang="en-GB" dirty="0" smtClean="0">
                <a:ea typeface="ＭＳ Ｐゴシック" pitchFamily="34" charset="-128"/>
              </a:rPr>
              <a:t>e.g. small, medium, large</a:t>
            </a:r>
          </a:p>
          <a:p>
            <a:pPr lvl="1"/>
            <a:r>
              <a:rPr lang="en-GB" sz="2400" dirty="0" smtClean="0">
                <a:ea typeface="ＭＳ Ｐゴシック" pitchFamily="34" charset="-128"/>
              </a:rPr>
              <a:t>Integers, countable, rational</a:t>
            </a:r>
          </a:p>
          <a:p>
            <a:pPr lvl="2"/>
            <a:r>
              <a:rPr lang="en-GB" dirty="0" smtClean="0">
                <a:ea typeface="ＭＳ Ｐゴシック" pitchFamily="34" charset="-128"/>
              </a:rPr>
              <a:t>e.g. 1,2,3…</a:t>
            </a:r>
          </a:p>
          <a:p>
            <a:pPr lvl="1"/>
            <a:r>
              <a:rPr lang="en-GB" sz="2400" dirty="0" smtClean="0">
                <a:ea typeface="ＭＳ Ｐゴシック" pitchFamily="34" charset="-128"/>
              </a:rPr>
              <a:t>Real, quotients, irrational</a:t>
            </a:r>
          </a:p>
          <a:p>
            <a:pPr lvl="2"/>
            <a:r>
              <a:rPr lang="en-GB" dirty="0" smtClean="0">
                <a:ea typeface="ＭＳ Ｐゴシック" pitchFamily="34" charset="-128"/>
              </a:rPr>
              <a:t>E.g. 1/2, 1/3, 1/4… </a:t>
            </a:r>
          </a:p>
        </p:txBody>
      </p:sp>
    </p:spTree>
    <p:extLst>
      <p:ext uri="{BB962C8B-B14F-4D97-AF65-F5344CB8AC3E}">
        <p14:creationId xmlns:p14="http://schemas.microsoft.com/office/powerpoint/2010/main" val="3998822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Numbers in Text</a:t>
            </a:r>
            <a:endParaRPr lang="en-GB" sz="3600" dirty="0">
              <a:solidFill>
                <a:srgbClr val="800080"/>
              </a:solidFill>
              <a:latin typeface="+mj-lt"/>
            </a:endParaRPr>
          </a:p>
        </p:txBody>
      </p:sp>
      <p:sp>
        <p:nvSpPr>
          <p:cNvPr id="3" name="Rectangle 3"/>
          <p:cNvSpPr>
            <a:spLocks noChangeArrowheads="1"/>
          </p:cNvSpPr>
          <p:nvPr/>
        </p:nvSpPr>
        <p:spPr bwMode="auto">
          <a:xfrm>
            <a:off x="179512" y="1484784"/>
            <a:ext cx="7993062" cy="4801314"/>
          </a:xfrm>
          <a:prstGeom prst="rect">
            <a:avLst/>
          </a:prstGeom>
          <a:noFill/>
          <a:ln w="9525">
            <a:noFill/>
            <a:miter lim="800000"/>
            <a:headEnd/>
            <a:tailEnd/>
          </a:ln>
        </p:spPr>
        <p:txBody>
          <a:bodyPr>
            <a:spAutoFit/>
          </a:bodyPr>
          <a:lstStyle/>
          <a:p>
            <a:pPr marL="285750" indent="-285750">
              <a:buFont typeface="Arial" charset="0"/>
              <a:buChar char="•"/>
            </a:pPr>
            <a:r>
              <a:rPr lang="en-GB" dirty="0"/>
              <a:t>The general rules are as follows: </a:t>
            </a:r>
          </a:p>
          <a:p>
            <a:pPr marL="742950" lvl="1" indent="-285750">
              <a:buFont typeface="Arial" charset="0"/>
              <a:buChar char="•"/>
            </a:pPr>
            <a:r>
              <a:rPr lang="en-GB" dirty="0"/>
              <a:t>Numbers up to and including </a:t>
            </a:r>
            <a:r>
              <a:rPr lang="en-GB" dirty="0">
                <a:solidFill>
                  <a:srgbClr val="6D009D"/>
                </a:solidFill>
              </a:rPr>
              <a:t>nine</a:t>
            </a:r>
            <a:r>
              <a:rPr lang="en-GB" dirty="0"/>
              <a:t> in text should be written in text</a:t>
            </a:r>
          </a:p>
          <a:p>
            <a:pPr marL="1200150" lvl="2" indent="-285750">
              <a:buFont typeface="Arial" charset="0"/>
              <a:buChar char="•"/>
            </a:pPr>
            <a:r>
              <a:rPr lang="en-GB" dirty="0"/>
              <a:t>i.e. “one”, “two” etc</a:t>
            </a:r>
            <a:r>
              <a:rPr lang="en-GB" dirty="0" smtClean="0"/>
              <a:t>.</a:t>
            </a:r>
          </a:p>
          <a:p>
            <a:pPr marL="1200150" lvl="2" indent="-285750">
              <a:buFont typeface="Arial" charset="0"/>
              <a:buChar char="•"/>
            </a:pPr>
            <a:endParaRPr lang="en-GB" dirty="0"/>
          </a:p>
          <a:p>
            <a:pPr marL="742950" lvl="1" indent="-285750">
              <a:buFont typeface="Arial" charset="0"/>
              <a:buChar char="•"/>
            </a:pPr>
            <a:r>
              <a:rPr lang="en-GB" dirty="0"/>
              <a:t>Larger numbers should use digits, “11”, “37” </a:t>
            </a:r>
            <a:r>
              <a:rPr lang="en-GB" dirty="0" err="1" smtClean="0"/>
              <a:t>etc</a:t>
            </a:r>
            <a:endParaRPr lang="en-GB" dirty="0" smtClean="0"/>
          </a:p>
          <a:p>
            <a:pPr marL="742950" lvl="1" indent="-285750">
              <a:buFont typeface="Arial" charset="0"/>
              <a:buChar char="•"/>
            </a:pPr>
            <a:endParaRPr lang="en-GB" dirty="0"/>
          </a:p>
          <a:p>
            <a:pPr marL="742950" lvl="1" indent="-285750">
              <a:buFont typeface="Arial" charset="0"/>
              <a:buChar char="•"/>
            </a:pPr>
            <a:r>
              <a:rPr lang="en-GB" dirty="0"/>
              <a:t>Use effectively rounded numbers for up to 10,000; so use “6,200” not “6,248</a:t>
            </a:r>
            <a:r>
              <a:rPr lang="en-GB" dirty="0" smtClean="0"/>
              <a:t>”</a:t>
            </a:r>
          </a:p>
          <a:p>
            <a:pPr marL="742950" lvl="1" indent="-285750">
              <a:buFont typeface="Arial" charset="0"/>
              <a:buChar char="•"/>
            </a:pPr>
            <a:endParaRPr lang="en-GB" dirty="0"/>
          </a:p>
          <a:p>
            <a:pPr marL="742950" lvl="1" indent="-285750">
              <a:buFont typeface="Arial" charset="0"/>
              <a:buChar char="•"/>
            </a:pPr>
            <a:r>
              <a:rPr lang="en-GB" dirty="0"/>
              <a:t>For numbers over 10,000 use a </a:t>
            </a:r>
            <a:r>
              <a:rPr lang="en-GB" dirty="0">
                <a:solidFill>
                  <a:srgbClr val="6D009D"/>
                </a:solidFill>
              </a:rPr>
              <a:t>mixture</a:t>
            </a:r>
            <a:r>
              <a:rPr lang="en-GB" dirty="0"/>
              <a:t> of digits and words; “13 thousand” not “13,169”; similarly use “1.1 millions” not “1,148,982</a:t>
            </a:r>
            <a:r>
              <a:rPr lang="en-GB" dirty="0" smtClean="0"/>
              <a:t>”</a:t>
            </a:r>
          </a:p>
          <a:p>
            <a:pPr marL="742950" lvl="1" indent="-285750">
              <a:buFont typeface="Arial" charset="0"/>
              <a:buChar char="•"/>
            </a:pPr>
            <a:endParaRPr lang="en-GB" dirty="0"/>
          </a:p>
          <a:p>
            <a:pPr marL="742950" lvl="1" indent="-285750">
              <a:buFont typeface="Arial" charset="0"/>
              <a:buChar char="•"/>
            </a:pPr>
            <a:r>
              <a:rPr lang="en-GB" dirty="0"/>
              <a:t>Often believed most accurate number is better</a:t>
            </a:r>
          </a:p>
          <a:p>
            <a:pPr marL="1200150" lvl="2" indent="-285750">
              <a:buFont typeface="Arial" charset="0"/>
              <a:buChar char="•"/>
            </a:pPr>
            <a:r>
              <a:rPr lang="en-GB" dirty="0"/>
              <a:t>In fact, this precision implies </a:t>
            </a:r>
            <a:r>
              <a:rPr lang="en-GB" dirty="0">
                <a:solidFill>
                  <a:srgbClr val="6D009D"/>
                </a:solidFill>
              </a:rPr>
              <a:t>spurious accuracy</a:t>
            </a:r>
            <a:r>
              <a:rPr lang="en-GB" dirty="0"/>
              <a:t> and is often misleading</a:t>
            </a:r>
          </a:p>
        </p:txBody>
      </p:sp>
    </p:spTree>
    <p:extLst>
      <p:ext uri="{BB962C8B-B14F-4D97-AF65-F5344CB8AC3E}">
        <p14:creationId xmlns:p14="http://schemas.microsoft.com/office/powerpoint/2010/main" val="139678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6408712" cy="769441"/>
          </a:xfrm>
          <a:prstGeom prst="rect">
            <a:avLst/>
          </a:prstGeom>
          <a:noFill/>
        </p:spPr>
        <p:txBody>
          <a:bodyPr wrap="square" rtlCol="0">
            <a:spAutoFit/>
          </a:bodyPr>
          <a:lstStyle/>
          <a:p>
            <a:pPr algn="ctr"/>
            <a:r>
              <a:rPr lang="en-GB" sz="4400" b="1" dirty="0" smtClean="0">
                <a:solidFill>
                  <a:srgbClr val="800080"/>
                </a:solidFill>
                <a:latin typeface="+mj-lt"/>
              </a:rPr>
              <a:t>Summary Statistics</a:t>
            </a:r>
            <a:endParaRPr lang="en-GB" sz="3600" dirty="0">
              <a:solidFill>
                <a:srgbClr val="800080"/>
              </a:solidFill>
              <a:latin typeface="+mj-lt"/>
            </a:endParaRPr>
          </a:p>
        </p:txBody>
      </p:sp>
      <p:sp>
        <p:nvSpPr>
          <p:cNvPr id="3" name="Content Placeholder 2"/>
          <p:cNvSpPr txBox="1">
            <a:spLocks/>
          </p:cNvSpPr>
          <p:nvPr/>
        </p:nvSpPr>
        <p:spPr>
          <a:xfrm>
            <a:off x="468313" y="1844675"/>
            <a:ext cx="8229600" cy="4281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dirty="0" smtClean="0">
                <a:ea typeface="ＭＳ Ｐゴシック" pitchFamily="34" charset="-128"/>
              </a:rPr>
              <a:t>Used to summarise a set of observations</a:t>
            </a:r>
          </a:p>
          <a:p>
            <a:pPr lvl="1"/>
            <a:r>
              <a:rPr lang="en-GB" sz="2000" dirty="0" smtClean="0">
                <a:ea typeface="ＭＳ Ｐゴシック" pitchFamily="34" charset="-128"/>
              </a:rPr>
              <a:t>in order to communicate the largest amount as simply as possible</a:t>
            </a:r>
          </a:p>
          <a:p>
            <a:r>
              <a:rPr lang="en-GB" sz="2400" dirty="0" smtClean="0">
                <a:ea typeface="ＭＳ Ｐゴシック" pitchFamily="34" charset="-128"/>
              </a:rPr>
              <a:t>Commonly used statistics are:</a:t>
            </a:r>
          </a:p>
          <a:p>
            <a:pPr lvl="1"/>
            <a:r>
              <a:rPr lang="en-GB" sz="2000" dirty="0" smtClean="0">
                <a:ea typeface="ＭＳ Ｐゴシック" pitchFamily="34" charset="-128"/>
              </a:rPr>
              <a:t>measure of </a:t>
            </a:r>
            <a:r>
              <a:rPr lang="en-GB" sz="2000" dirty="0" smtClean="0">
                <a:solidFill>
                  <a:srgbClr val="6D009D"/>
                </a:solidFill>
                <a:ea typeface="ＭＳ Ｐゴシック" pitchFamily="34" charset="-128"/>
              </a:rPr>
              <a:t>location</a:t>
            </a:r>
            <a:r>
              <a:rPr lang="en-GB" sz="2000" dirty="0" smtClean="0">
                <a:ea typeface="ＭＳ Ｐゴシック" pitchFamily="34" charset="-128"/>
              </a:rPr>
              <a:t>, or central tendency</a:t>
            </a:r>
          </a:p>
          <a:p>
            <a:pPr lvl="2"/>
            <a:r>
              <a:rPr lang="en-GB" sz="1800" dirty="0" smtClean="0">
                <a:ea typeface="ＭＳ Ｐゴシック" pitchFamily="34" charset="-128"/>
              </a:rPr>
              <a:t>such as the average (mean, median or mode)</a:t>
            </a:r>
          </a:p>
          <a:p>
            <a:pPr lvl="1"/>
            <a:r>
              <a:rPr lang="en-GB" sz="2000" dirty="0" smtClean="0">
                <a:ea typeface="ＭＳ Ｐゴシック" pitchFamily="34" charset="-128"/>
              </a:rPr>
              <a:t>measure of </a:t>
            </a:r>
            <a:r>
              <a:rPr lang="en-GB" sz="2000" dirty="0" smtClean="0">
                <a:solidFill>
                  <a:srgbClr val="6D009D"/>
                </a:solidFill>
                <a:ea typeface="ＭＳ Ｐゴシック" pitchFamily="34" charset="-128"/>
              </a:rPr>
              <a:t>spread</a:t>
            </a:r>
            <a:r>
              <a:rPr lang="en-GB" sz="2000" dirty="0" smtClean="0">
                <a:ea typeface="ＭＳ Ｐゴシック" pitchFamily="34" charset="-128"/>
              </a:rPr>
              <a:t> like the standard deviation</a:t>
            </a:r>
          </a:p>
          <a:p>
            <a:pPr lvl="1"/>
            <a:r>
              <a:rPr lang="en-GB" sz="2000" dirty="0" smtClean="0">
                <a:ea typeface="ＭＳ Ｐゴシック" pitchFamily="34" charset="-128"/>
              </a:rPr>
              <a:t>measure of the </a:t>
            </a:r>
            <a:r>
              <a:rPr lang="en-GB" sz="2000" dirty="0" smtClean="0">
                <a:solidFill>
                  <a:srgbClr val="6D009D"/>
                </a:solidFill>
                <a:ea typeface="ＭＳ Ｐゴシック" pitchFamily="34" charset="-128"/>
              </a:rPr>
              <a:t>shape</a:t>
            </a:r>
            <a:r>
              <a:rPr lang="en-GB" sz="2000" dirty="0" smtClean="0">
                <a:ea typeface="ＭＳ Ｐゴシック" pitchFamily="34" charset="-128"/>
              </a:rPr>
              <a:t> of the distribution like </a:t>
            </a:r>
            <a:r>
              <a:rPr lang="en-GB" sz="2000" dirty="0" err="1" smtClean="0">
                <a:ea typeface="ＭＳ Ｐゴシック" pitchFamily="34" charset="-128"/>
              </a:rPr>
              <a:t>skewness</a:t>
            </a:r>
            <a:endParaRPr lang="en-GB" sz="2000" dirty="0" smtClean="0">
              <a:ea typeface="ＭＳ Ｐゴシック" pitchFamily="34" charset="-128"/>
            </a:endParaRPr>
          </a:p>
          <a:p>
            <a:pPr lvl="2"/>
            <a:r>
              <a:rPr lang="en-GB" sz="1800" dirty="0" smtClean="0">
                <a:ea typeface="ＭＳ Ｐゴシック" pitchFamily="34" charset="-128"/>
              </a:rPr>
              <a:t>This can be found by plotting a histogram</a:t>
            </a:r>
          </a:p>
          <a:p>
            <a:pPr lvl="1"/>
            <a:r>
              <a:rPr lang="en-GB" sz="2000" dirty="0" smtClean="0">
                <a:ea typeface="ＭＳ Ｐゴシック" pitchFamily="34" charset="-128"/>
              </a:rPr>
              <a:t>if more than one variable is measured, a measure of </a:t>
            </a:r>
            <a:r>
              <a:rPr lang="en-GB" sz="2000" dirty="0" smtClean="0">
                <a:solidFill>
                  <a:srgbClr val="6D009D"/>
                </a:solidFill>
                <a:ea typeface="ＭＳ Ｐゴシック" pitchFamily="34" charset="-128"/>
              </a:rPr>
              <a:t>dependence</a:t>
            </a:r>
            <a:r>
              <a:rPr lang="en-GB" sz="2000" dirty="0" smtClean="0">
                <a:ea typeface="ＭＳ Ｐゴシック" pitchFamily="34" charset="-128"/>
              </a:rPr>
              <a:t> such as a correlation</a:t>
            </a:r>
          </a:p>
        </p:txBody>
      </p:sp>
    </p:spTree>
    <p:extLst>
      <p:ext uri="{BB962C8B-B14F-4D97-AF65-F5344CB8AC3E}">
        <p14:creationId xmlns:p14="http://schemas.microsoft.com/office/powerpoint/2010/main" val="4049627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7723</TotalTime>
  <Words>2597</Words>
  <Application>Microsoft Office PowerPoint</Application>
  <PresentationFormat>On-screen Show (4:3)</PresentationFormat>
  <Paragraphs>307</Paragraphs>
  <Slides>34</Slides>
  <Notes>20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3_Custom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Jake Brown</cp:lastModifiedBy>
  <cp:revision>362</cp:revision>
  <cp:lastPrinted>2013-10-24T11:57:14Z</cp:lastPrinted>
  <dcterms:created xsi:type="dcterms:W3CDTF">2005-12-07T22:19:31Z</dcterms:created>
  <dcterms:modified xsi:type="dcterms:W3CDTF">2017-03-01T15:04:20Z</dcterms:modified>
</cp:coreProperties>
</file>